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7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8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65.xml" ContentType="application/vnd.openxmlformats-officedocument.presentationml.tags+xml"/>
  <Override PartName="/ppt/notesSlides/notesSlide2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2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9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0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31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2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3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6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7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38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1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2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3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44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45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46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47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48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51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52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55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58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59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60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61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2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63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64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65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66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67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68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69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70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71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72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73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74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75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76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77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9" r:id="rId2"/>
    <p:sldId id="261" r:id="rId3"/>
    <p:sldId id="281" r:id="rId4"/>
    <p:sldId id="288" r:id="rId5"/>
    <p:sldId id="304" r:id="rId6"/>
    <p:sldId id="303" r:id="rId7"/>
    <p:sldId id="289" r:id="rId8"/>
    <p:sldId id="366" r:id="rId9"/>
    <p:sldId id="282" r:id="rId10"/>
    <p:sldId id="290" r:id="rId11"/>
    <p:sldId id="291" r:id="rId12"/>
    <p:sldId id="296" r:id="rId13"/>
    <p:sldId id="283" r:id="rId14"/>
    <p:sldId id="293" r:id="rId15"/>
    <p:sldId id="295" r:id="rId16"/>
    <p:sldId id="294" r:id="rId17"/>
    <p:sldId id="307" r:id="rId18"/>
    <p:sldId id="297" r:id="rId19"/>
    <p:sldId id="301" r:id="rId20"/>
    <p:sldId id="349" r:id="rId21"/>
    <p:sldId id="300" r:id="rId22"/>
    <p:sldId id="298" r:id="rId23"/>
    <p:sldId id="337" r:id="rId24"/>
    <p:sldId id="382" r:id="rId25"/>
    <p:sldId id="383" r:id="rId26"/>
    <p:sldId id="284" r:id="rId27"/>
    <p:sldId id="306" r:id="rId28"/>
    <p:sldId id="309" r:id="rId29"/>
    <p:sldId id="310" r:id="rId30"/>
    <p:sldId id="312" r:id="rId31"/>
    <p:sldId id="311" r:id="rId32"/>
    <p:sldId id="313" r:id="rId33"/>
    <p:sldId id="351" r:id="rId34"/>
    <p:sldId id="344" r:id="rId35"/>
    <p:sldId id="316" r:id="rId36"/>
    <p:sldId id="355" r:id="rId37"/>
    <p:sldId id="343" r:id="rId38"/>
    <p:sldId id="371" r:id="rId39"/>
    <p:sldId id="372" r:id="rId40"/>
    <p:sldId id="357" r:id="rId41"/>
    <p:sldId id="370" r:id="rId42"/>
    <p:sldId id="360" r:id="rId43"/>
    <p:sldId id="375" r:id="rId44"/>
    <p:sldId id="374" r:id="rId45"/>
    <p:sldId id="377" r:id="rId46"/>
    <p:sldId id="378" r:id="rId47"/>
    <p:sldId id="379" r:id="rId48"/>
    <p:sldId id="376" r:id="rId49"/>
    <p:sldId id="380" r:id="rId50"/>
    <p:sldId id="381" r:id="rId51"/>
    <p:sldId id="356" r:id="rId52"/>
    <p:sldId id="342" r:id="rId53"/>
    <p:sldId id="384" r:id="rId54"/>
    <p:sldId id="385" r:id="rId55"/>
    <p:sldId id="386" r:id="rId56"/>
    <p:sldId id="387" r:id="rId57"/>
    <p:sldId id="277" r:id="rId58"/>
    <p:sldId id="341" r:id="rId59"/>
    <p:sldId id="368" r:id="rId60"/>
    <p:sldId id="36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65" r:id="rId70"/>
    <p:sldId id="326" r:id="rId71"/>
    <p:sldId id="327" r:id="rId72"/>
    <p:sldId id="328" r:id="rId73"/>
    <p:sldId id="364" r:id="rId74"/>
    <p:sldId id="373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  <a:srgbClr val="FFFF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4280" autoAdjust="0"/>
  </p:normalViewPr>
  <p:slideViewPr>
    <p:cSldViewPr>
      <p:cViewPr varScale="1">
        <p:scale>
          <a:sx n="68" d="100"/>
          <a:sy n="68" d="100"/>
        </p:scale>
        <p:origin x="1542" y="96"/>
      </p:cViewPr>
      <p:guideLst>
        <p:guide orient="horz" pos="2478"/>
        <p:guide pos="7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D83FDC75-7F73-4A4A-A77C-09AADF00E0EA}" type="datetimeFigureOut">
              <a:rPr lang="pt-BR" smtClean="0"/>
              <a:pPr/>
              <a:t>12/04/2017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459226BF-1F13-42D3-80DC-373E7ADD1EB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6559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48AEF76B-3757-4A0B-AF93-28494465C1DD}" type="datetimeFigureOut">
              <a:pPr/>
              <a:t>12/04/2017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75693FD4-8F83-4EF7-AC3F-0DC0388986B0}" type="slidenum"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86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807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276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501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766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618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014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7315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343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3492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dirty="0"/>
              <a:t>roteiro para o público, você</a:t>
            </a:r>
            <a:r>
              <a:rPr lang="pt-BR" baseline="0" dirty="0"/>
              <a:t> pode </a:t>
            </a:r>
            <a:r>
              <a:rPr lang="pt-BR" dirty="0"/>
              <a:t>repita este slide de Visão Geral por toda a apresentação, realçando o tópico específico que você discutirá em seguida.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455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849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872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763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348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249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91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292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672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303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6648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5303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753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333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058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779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339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9809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2194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2458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7322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7228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295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02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3755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2300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1608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717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0017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7395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753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929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9288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5620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06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8306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88448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0358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0725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0988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4609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2607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dirty="0"/>
              <a:t>Microsoft </a:t>
            </a:r>
            <a:r>
              <a:rPr lang="pt-BR" b="1" dirty="0"/>
              <a:t>Excelência em Engenharia</a:t>
            </a:r>
            <a:endParaRPr lang="pt-BR" dirty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dirty="0"/>
              <a:t>Confidencial da Microsoft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pt-BR" smtClean="0"/>
              <a:pPr/>
              <a:t>57</a:t>
            </a:fld>
            <a:endParaRPr lang="pt-BR" dirty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9624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3984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5411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504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6751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61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94729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3711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51488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4617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2714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5925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67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0404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58429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0688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56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189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29261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72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36967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62972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72702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06726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94036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7825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92516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22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8680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82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B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B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BR"/>
              <a:t>Clique para editar o estilo do subtítulo mestre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000" baseline="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12/04/2017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12/04/2017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Plano de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12/04/2017</a:t>
            </a:fld>
            <a:endParaRPr kumimoji="0"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12/04/2017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180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t-BR"/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t-BR" sz="3200">
                <a:latin typeface="+mn-lt"/>
              </a:defRPr>
            </a:lvl1pPr>
            <a:lvl2pPr eaLnBrk="1" latinLnBrk="0" hangingPunct="1">
              <a:defRPr kumimoji="0" lang="pt-BR" sz="2800">
                <a:latin typeface="+mn-lt"/>
              </a:defRPr>
            </a:lvl2pPr>
            <a:lvl3pPr eaLnBrk="1" latinLnBrk="0" hangingPunct="1">
              <a:defRPr kumimoji="0" lang="pt-BR" sz="2400">
                <a:latin typeface="+mn-lt"/>
              </a:defRPr>
            </a:lvl3pPr>
            <a:lvl4pPr eaLnBrk="1" latinLnBrk="0" hangingPunct="1">
              <a:defRPr kumimoji="0" lang="pt-BR" sz="2400">
                <a:latin typeface="+mn-lt"/>
              </a:defRPr>
            </a:lvl4pPr>
            <a:lvl5pPr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12/04/2017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12/04/2017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pt-BR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12/04/2017</a:t>
            </a:fld>
            <a:endParaRPr kumimoji="0"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pt-BR" sz="3200"/>
            </a:lvl1pPr>
            <a:lvl2pPr eaLnBrk="1" latinLnBrk="0" hangingPunct="1">
              <a:defRPr kumimoji="0" lang="pt-BR" sz="2800"/>
            </a:lvl2pPr>
            <a:lvl3pPr eaLnBrk="1" latinLnBrk="0" hangingPunct="1">
              <a:defRPr kumimoji="0" lang="pt-BR" sz="2400"/>
            </a:lvl3pPr>
            <a:lvl4pPr eaLnBrk="1" latinLnBrk="0" hangingPunct="1">
              <a:defRPr kumimoji="0" lang="pt-BR" sz="2000"/>
            </a:lvl4pPr>
            <a:lvl5pPr eaLnBrk="1" latinLnBrk="0" hangingPunct="1">
              <a:defRPr kumimoji="0" lang="pt-BR" sz="2000"/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12/04/2017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12/04/2017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12/04/2017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12/04/2017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12/04/2017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1.xml"/><Relationship Id="rId7" Type="http://schemas.openxmlformats.org/officeDocument/2006/relationships/image" Target="../media/image1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6.png"/><Relationship Id="rId4" Type="http://schemas.openxmlformats.org/officeDocument/2006/relationships/tags" Target="../tags/tag32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7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75.xml"/><Relationship Id="rId7" Type="http://schemas.openxmlformats.org/officeDocument/2006/relationships/image" Target="../media/image20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04.xml"/><Relationship Id="rId7" Type="http://schemas.openxmlformats.org/officeDocument/2006/relationships/image" Target="../media/image24.wmf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5.xml"/><Relationship Id="rId9" Type="http://schemas.openxmlformats.org/officeDocument/2006/relationships/image" Target="../media/image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9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w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26.jpeg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27.jpe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28.jpe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29.jpe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image" Target="../media/image30.jpe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31.jpe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7" Type="http://schemas.openxmlformats.org/officeDocument/2006/relationships/image" Target="../media/image32.jpe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7" Type="http://schemas.openxmlformats.org/officeDocument/2006/relationships/image" Target="../media/image33.jpe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34.jpe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35.jpe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5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36.jpe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image" Target="../media/image37.jpe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11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11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image" Target="../media/image11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11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image" Target="../media/image11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7" Type="http://schemas.openxmlformats.org/officeDocument/2006/relationships/image" Target="../media/image11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7" Type="http://schemas.openxmlformats.org/officeDocument/2006/relationships/image" Target="../media/image11.png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image" Target="../media/image11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08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tags" Target="../tags/tag211.xml"/><Relationship Id="rId7" Type="http://schemas.openxmlformats.org/officeDocument/2006/relationships/image" Target="../media/image11.png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notesSlide" Target="../notesSlides/notesSlide6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2.xml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11.pn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notesSlide" Target="../notesSlides/notesSlide6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7" Type="http://schemas.openxmlformats.org/officeDocument/2006/relationships/image" Target="../media/image11.pn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notesSlide" Target="../notesSlides/notesSlide7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7" Type="http://schemas.openxmlformats.org/officeDocument/2006/relationships/image" Target="../media/image11.png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notesSlide" Target="../notesSlides/notesSlide7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4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tags" Target="../tags/tag227.xml"/><Relationship Id="rId7" Type="http://schemas.openxmlformats.org/officeDocument/2006/relationships/image" Target="../media/image11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notesSlide" Target="../notesSlides/notesSlide7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28.xml"/><Relationship Id="rId9" Type="http://schemas.openxmlformats.org/officeDocument/2006/relationships/image" Target="../media/image8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notesSlide" Target="../notesSlides/notesSlide7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7" Type="http://schemas.openxmlformats.org/officeDocument/2006/relationships/image" Target="../media/image11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7" Type="http://schemas.openxmlformats.org/officeDocument/2006/relationships/image" Target="../media/image11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notesSlide" Target="../notesSlides/notesSlide7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4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7" Type="http://schemas.openxmlformats.org/officeDocument/2006/relationships/image" Target="../media/image11.pn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4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7" Type="http://schemas.openxmlformats.org/officeDocument/2006/relationships/image" Target="../media/image11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notesSlide" Target="../notesSlides/notesSlide7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4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7" Type="http://schemas.openxmlformats.org/officeDocument/2006/relationships/image" Target="../media/image11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notesSlide" Target="../notesSlides/notesSlide7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10" descr="logo-unicam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792088" cy="68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1251646" y="1250757"/>
            <a:ext cx="768909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700" dirty="0" err="1"/>
              <a:t>Departamento</a:t>
            </a:r>
            <a:r>
              <a:rPr lang="en-US" sz="1700" dirty="0"/>
              <a:t> de </a:t>
            </a:r>
            <a:r>
              <a:rPr lang="en-US" sz="1700" dirty="0" err="1"/>
              <a:t>Engenharia</a:t>
            </a:r>
            <a:r>
              <a:rPr lang="en-US" sz="1700" dirty="0"/>
              <a:t> da </a:t>
            </a:r>
            <a:r>
              <a:rPr lang="en-US" sz="1700" dirty="0" err="1"/>
              <a:t>Computação</a:t>
            </a:r>
            <a:r>
              <a:rPr lang="en-US" sz="1700" dirty="0"/>
              <a:t> e </a:t>
            </a:r>
            <a:r>
              <a:rPr lang="en-US" sz="1700" dirty="0" err="1"/>
              <a:t>Automação</a:t>
            </a:r>
            <a:r>
              <a:rPr lang="en-US" sz="1700" dirty="0"/>
              <a:t> Industrial (DCA)</a:t>
            </a:r>
          </a:p>
          <a:p>
            <a:pPr algn="ctr" eaLnBrk="1" hangingPunct="1"/>
            <a:r>
              <a:rPr lang="en-US" sz="1700" dirty="0" err="1"/>
              <a:t>Faculdade</a:t>
            </a:r>
            <a:r>
              <a:rPr lang="en-US" sz="1700" dirty="0"/>
              <a:t> de </a:t>
            </a:r>
            <a:r>
              <a:rPr lang="en-US" sz="1700" dirty="0" err="1"/>
              <a:t>Engenharia</a:t>
            </a:r>
            <a:r>
              <a:rPr lang="en-US" sz="1700" dirty="0"/>
              <a:t> </a:t>
            </a:r>
            <a:r>
              <a:rPr lang="en-US" sz="1700" dirty="0" err="1"/>
              <a:t>Elétrica</a:t>
            </a:r>
            <a:r>
              <a:rPr lang="en-US" sz="1700" dirty="0"/>
              <a:t> e de </a:t>
            </a:r>
            <a:r>
              <a:rPr lang="en-US" sz="1700" dirty="0" err="1"/>
              <a:t>Computação</a:t>
            </a:r>
            <a:r>
              <a:rPr lang="en-US" sz="1700" dirty="0"/>
              <a:t> (FEEC)</a:t>
            </a:r>
          </a:p>
          <a:p>
            <a:pPr algn="ctr" eaLnBrk="1" hangingPunct="1"/>
            <a:r>
              <a:rPr lang="en-US" sz="1700" b="1" dirty="0" err="1"/>
              <a:t>Universidade</a:t>
            </a:r>
            <a:r>
              <a:rPr lang="en-US" sz="1700" b="1" dirty="0"/>
              <a:t> </a:t>
            </a:r>
            <a:r>
              <a:rPr lang="en-US" sz="1700" b="1" dirty="0" err="1"/>
              <a:t>Estadual</a:t>
            </a:r>
            <a:r>
              <a:rPr lang="en-US" sz="1700" b="1" dirty="0"/>
              <a:t> de Campinas (UNICAMP) </a:t>
            </a:r>
            <a:endParaRPr lang="pt-BR" altLang="pt-BR" sz="1700" b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1860489" y="2204864"/>
            <a:ext cx="66598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latin typeface="Calibri" pitchFamily="34" charset="0"/>
              </a:rPr>
              <a:t>SNMP Gateway CCN: </a:t>
            </a:r>
            <a:r>
              <a:rPr lang="pt-BR" altLang="pt-BR" sz="2400" dirty="0">
                <a:latin typeface="Calibri" pitchFamily="34" charset="0"/>
              </a:rPr>
              <a:t>Uma proposta de arquitetura </a:t>
            </a:r>
          </a:p>
          <a:p>
            <a:pPr algn="ctr" eaLnBrk="1" hangingPunct="1"/>
            <a:r>
              <a:rPr lang="pt-BR" altLang="pt-BR" sz="2400" dirty="0">
                <a:latin typeface="Calibri" pitchFamily="34" charset="0"/>
              </a:rPr>
              <a:t>para gerência de redes orientadas a conteúdo </a:t>
            </a:r>
          </a:p>
          <a:p>
            <a:pPr algn="ctr" eaLnBrk="1" hangingPunct="1"/>
            <a:r>
              <a:rPr lang="pt-BR" altLang="pt-BR" sz="2400" dirty="0" err="1">
                <a:latin typeface="Calibri" pitchFamily="34" charset="0"/>
              </a:rPr>
              <a:t>interoperável</a:t>
            </a:r>
            <a:r>
              <a:rPr lang="pt-BR" altLang="pt-BR" sz="2400" dirty="0">
                <a:latin typeface="Calibri" pitchFamily="34" charset="0"/>
              </a:rPr>
              <a:t> com sistemas legados</a:t>
            </a:r>
          </a:p>
          <a:p>
            <a:pPr algn="ctr" eaLnBrk="1" hangingPunct="1"/>
            <a:endParaRPr lang="pt-BR" altLang="pt-BR" sz="2400" dirty="0">
              <a:latin typeface="Calibri" pitchFamily="34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962400" y="5085184"/>
            <a:ext cx="4772528" cy="1334616"/>
          </a:xfrm>
        </p:spPr>
        <p:txBody>
          <a:bodyPr>
            <a:noAutofit/>
          </a:bodyPr>
          <a:lstStyle/>
          <a:p>
            <a:r>
              <a:rPr lang="pt-BR" b="1" dirty="0">
                <a:latin typeface="+mn-lt"/>
              </a:rPr>
              <a:t>Aluno:</a:t>
            </a:r>
          </a:p>
          <a:p>
            <a:r>
              <a:rPr lang="pt-BR" dirty="0">
                <a:latin typeface="+mn-lt"/>
              </a:rPr>
              <a:t>Marciel de Lima Oliveira</a:t>
            </a:r>
          </a:p>
          <a:p>
            <a:r>
              <a:rPr lang="pt-BR" b="1" dirty="0">
                <a:latin typeface="+mn-lt"/>
              </a:rPr>
              <a:t>Orientador:</a:t>
            </a:r>
            <a:endParaRPr lang="pt-BR" dirty="0">
              <a:latin typeface="+mn-lt"/>
            </a:endParaRPr>
          </a:p>
          <a:p>
            <a:r>
              <a:rPr lang="en-US" dirty="0">
                <a:latin typeface="+mn-lt"/>
              </a:rPr>
              <a:t>Prof. Dr. Christian </a:t>
            </a:r>
            <a:r>
              <a:rPr lang="en-US" dirty="0" err="1">
                <a:latin typeface="+mn-lt"/>
              </a:rPr>
              <a:t>Esteve</a:t>
            </a:r>
            <a:r>
              <a:rPr lang="en-US" dirty="0">
                <a:latin typeface="+mn-lt"/>
              </a:rPr>
              <a:t> Rothenberg</a:t>
            </a:r>
            <a:endParaRPr lang="pt-BR" dirty="0"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139952" y="35730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dirty="0"/>
              <a:t>Defesa da Dissertação de Mestrado apresentada à Faculdade de Engenharia Elétrica e Computação</a:t>
            </a:r>
          </a:p>
          <a:p>
            <a:pPr algn="r"/>
            <a:r>
              <a:rPr lang="pt-BR" dirty="0"/>
              <a:t>como parte dos requisitos para obtenção do título de Mestre em Engenharia Elétrica</a:t>
            </a:r>
            <a:endParaRPr lang="pt-BR" b="1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Motivação e Objetivos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43272" y="1196752"/>
            <a:ext cx="8077200" cy="492893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600" dirty="0"/>
              <a:t>Carência de paradigmas adequados à gerência de redes orientadas ao conteúdo.</a:t>
            </a:r>
          </a:p>
          <a:p>
            <a:pPr>
              <a:buFontTx/>
              <a:buChar char="-"/>
            </a:pPr>
            <a:endParaRPr lang="pt-BR" sz="2600" dirty="0"/>
          </a:p>
          <a:p>
            <a:pPr>
              <a:buFontTx/>
              <a:buChar char="-"/>
            </a:pPr>
            <a:r>
              <a:rPr lang="pt-BR" sz="2600" dirty="0"/>
              <a:t>Experimentar gerência de redes orientadas a conteúdo com o uso de protocolos e arquiteturas de gerência utilizados nas redes tradicionais tais como; TL1, REST, NETCONF/Yang, SNMP, CLI e WEB UI.</a:t>
            </a:r>
          </a:p>
          <a:p>
            <a:pPr marL="0" indent="0">
              <a:buNone/>
            </a:pP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76327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Motivação e Objetivos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092357"/>
            <a:ext cx="8077200" cy="492893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600" dirty="0"/>
              <a:t>A arquitetura CCN (</a:t>
            </a:r>
            <a:r>
              <a:rPr lang="pt-BR" sz="2600" dirty="0" err="1"/>
              <a:t>Content-Centric</a:t>
            </a:r>
            <a:r>
              <a:rPr lang="pt-BR" sz="2600" dirty="0"/>
              <a:t> Networking) adotada como referência nesse trabalho.</a:t>
            </a:r>
          </a:p>
          <a:p>
            <a:pPr>
              <a:buFontTx/>
              <a:buChar char="-"/>
            </a:pPr>
            <a:endParaRPr lang="pt-BR" sz="2600" dirty="0"/>
          </a:p>
          <a:p>
            <a:pPr>
              <a:buFontTx/>
              <a:buChar char="-"/>
            </a:pPr>
            <a:r>
              <a:rPr lang="pt-BR" sz="2600" dirty="0"/>
              <a:t>SNMP Gateway e a arquitetura NONM (</a:t>
            </a:r>
            <a:r>
              <a:rPr lang="pt-BR" sz="2600" dirty="0" err="1"/>
              <a:t>Named-Oriented</a:t>
            </a:r>
            <a:r>
              <a:rPr lang="pt-BR" sz="2600" dirty="0"/>
              <a:t> Network Management) para compatibilizar a gerência tradicional baseada no protocolo SNMP com a gerência de redes CCN. </a:t>
            </a:r>
            <a:endParaRPr lang="pt-BR" sz="2600" b="1" dirty="0"/>
          </a:p>
          <a:p>
            <a:pPr>
              <a:buFontTx/>
              <a:buChar char="-"/>
            </a:pPr>
            <a:endParaRPr lang="pt-BR" sz="2600" dirty="0"/>
          </a:p>
          <a:p>
            <a:pPr marL="0" indent="0">
              <a:buNone/>
            </a:pP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382649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Motivação e Objetivos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4000" dirty="0"/>
              <a:t>O </a:t>
            </a:r>
            <a:r>
              <a:rPr lang="en-US" sz="4000" dirty="0" err="1"/>
              <a:t>trabalho</a:t>
            </a:r>
            <a:r>
              <a:rPr lang="en-US" sz="4000" dirty="0"/>
              <a:t> tem </a:t>
            </a:r>
            <a:r>
              <a:rPr lang="en-US" sz="4000" dirty="0" err="1"/>
              <a:t>como</a:t>
            </a:r>
            <a:r>
              <a:rPr lang="en-US" sz="4000" dirty="0"/>
              <a:t> </a:t>
            </a:r>
            <a:r>
              <a:rPr lang="en-US" sz="4000" dirty="0" err="1"/>
              <a:t>proposta</a:t>
            </a:r>
            <a:r>
              <a:rPr lang="en-US" sz="4000" dirty="0"/>
              <a:t> a </a:t>
            </a:r>
            <a:r>
              <a:rPr lang="en-US" sz="4000" dirty="0" err="1"/>
              <a:t>modelagem</a:t>
            </a:r>
            <a:r>
              <a:rPr lang="en-US" sz="4000" dirty="0"/>
              <a:t> de um Gateway de </a:t>
            </a:r>
            <a:r>
              <a:rPr lang="en-US" sz="4000" dirty="0" err="1"/>
              <a:t>mensagens</a:t>
            </a:r>
            <a:r>
              <a:rPr lang="en-US" sz="4000" dirty="0"/>
              <a:t>  SNMP para </a:t>
            </a:r>
            <a:r>
              <a:rPr lang="en-US" sz="4000" dirty="0" err="1"/>
              <a:t>configuração</a:t>
            </a:r>
            <a:r>
              <a:rPr lang="en-US" sz="4000" dirty="0"/>
              <a:t> e </a:t>
            </a:r>
            <a:r>
              <a:rPr lang="en-US" sz="4000" dirty="0" err="1"/>
              <a:t>monitoramento</a:t>
            </a:r>
            <a:r>
              <a:rPr lang="en-US" sz="4000" dirty="0"/>
              <a:t> de </a:t>
            </a:r>
            <a:r>
              <a:rPr lang="en-US" sz="4000" dirty="0" err="1"/>
              <a:t>elementos</a:t>
            </a:r>
            <a:r>
              <a:rPr lang="en-US" sz="4000" dirty="0"/>
              <a:t> CCN </a:t>
            </a:r>
            <a:r>
              <a:rPr lang="en-US" sz="4000" dirty="0" err="1"/>
              <a:t>nativos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355860" y="2407547"/>
            <a:ext cx="45341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TL1 / REST / NETCONF / </a:t>
            </a:r>
            <a:r>
              <a:rPr lang="en-US" sz="2200" b="1" dirty="0"/>
              <a:t>SNMP</a:t>
            </a:r>
            <a:r>
              <a:rPr lang="en-US" dirty="0"/>
              <a:t> / CLI / WEB UI</a:t>
            </a:r>
            <a:endParaRPr lang="pt-BR" dirty="0"/>
          </a:p>
        </p:txBody>
      </p:sp>
      <p:sp>
        <p:nvSpPr>
          <p:cNvPr id="13" name="Chave direita 12"/>
          <p:cNvSpPr/>
          <p:nvPr/>
        </p:nvSpPr>
        <p:spPr>
          <a:xfrm rot="5400000">
            <a:off x="4499992" y="254838"/>
            <a:ext cx="792088" cy="554461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612447" y="3701930"/>
            <a:ext cx="25399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SNMP Gateway CCN</a:t>
            </a:r>
            <a:endParaRPr lang="pt-BR" sz="2200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3707904" y="4684494"/>
            <a:ext cx="2448272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Rede</a:t>
            </a:r>
            <a:r>
              <a:rPr lang="en-US" b="1" dirty="0">
                <a:solidFill>
                  <a:schemeClr val="tx1"/>
                </a:solidFill>
              </a:rPr>
              <a:t> CCN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6" name="Chave direita 15"/>
          <p:cNvSpPr/>
          <p:nvPr/>
        </p:nvSpPr>
        <p:spPr>
          <a:xfrm rot="5400000">
            <a:off x="4499992" y="2740279"/>
            <a:ext cx="792088" cy="28083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671900" y="1412776"/>
            <a:ext cx="2448272" cy="64807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Rede</a:t>
            </a:r>
            <a:r>
              <a:rPr lang="en-US" b="1" dirty="0">
                <a:solidFill>
                  <a:schemeClr val="tx1"/>
                </a:solidFill>
              </a:rPr>
              <a:t> IP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457181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49040" y="2087940"/>
            <a:ext cx="558536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BR" sz="6000" dirty="0"/>
              <a:t>Fundamentos teóricos: </a:t>
            </a:r>
          </a:p>
          <a:p>
            <a:r>
              <a:rPr lang="pt-BR" sz="6000" dirty="0"/>
              <a:t>CCN e SNMP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Fundamentos teóricos: CCN e SNMP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052736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Características do modelo CCN </a:t>
            </a:r>
          </a:p>
          <a:p>
            <a:pPr marL="285750" indent="-285750">
              <a:buFontTx/>
              <a:buChar char="-"/>
            </a:pPr>
            <a:endParaRPr lang="pt-BR" sz="2600" dirty="0"/>
          </a:p>
          <a:p>
            <a:r>
              <a:rPr lang="en-US" sz="2400" dirty="0"/>
              <a:t>A </a:t>
            </a:r>
            <a:r>
              <a:rPr lang="en-US" sz="2400" dirty="0" err="1"/>
              <a:t>arquitetura</a:t>
            </a:r>
            <a:r>
              <a:rPr lang="en-US" sz="2400" dirty="0"/>
              <a:t> CCN tem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foco</a:t>
            </a:r>
            <a:r>
              <a:rPr lang="en-US" sz="2400" dirty="0"/>
              <a:t> o </a:t>
            </a:r>
            <a:r>
              <a:rPr lang="en-US" sz="2400" b="1" dirty="0" err="1"/>
              <a:t>conteúdo</a:t>
            </a:r>
            <a:r>
              <a:rPr lang="en-US" sz="2400" dirty="0"/>
              <a:t> </a:t>
            </a:r>
            <a:r>
              <a:rPr lang="en-US" sz="2400" dirty="0" err="1"/>
              <a:t>independente</a:t>
            </a:r>
            <a:r>
              <a:rPr lang="en-US" sz="2400" dirty="0"/>
              <a:t> da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localização</a:t>
            </a:r>
            <a:r>
              <a:rPr lang="en-US" sz="2400" dirty="0"/>
              <a:t>, </a:t>
            </a:r>
            <a:r>
              <a:rPr lang="en-US" sz="2400" dirty="0" err="1"/>
              <a:t>diferente</a:t>
            </a:r>
            <a:r>
              <a:rPr lang="en-US" sz="2400" dirty="0"/>
              <a:t> das </a:t>
            </a:r>
            <a:r>
              <a:rPr lang="en-US" sz="2400" dirty="0" err="1"/>
              <a:t>redes</a:t>
            </a:r>
            <a:r>
              <a:rPr lang="en-US" sz="2400" dirty="0"/>
              <a:t> </a:t>
            </a:r>
            <a:r>
              <a:rPr lang="en-US" sz="2400" dirty="0" err="1"/>
              <a:t>atuais</a:t>
            </a:r>
            <a:r>
              <a:rPr lang="en-US" sz="2400" dirty="0"/>
              <a:t> </a:t>
            </a:r>
            <a:r>
              <a:rPr lang="en-US" sz="2400" dirty="0" err="1"/>
              <a:t>onde</a:t>
            </a:r>
            <a:r>
              <a:rPr lang="en-US" sz="2400" dirty="0"/>
              <a:t> o </a:t>
            </a:r>
            <a:r>
              <a:rPr lang="en-US" sz="2400" dirty="0" err="1"/>
              <a:t>foco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camada</a:t>
            </a:r>
            <a:r>
              <a:rPr lang="en-US" sz="2400" dirty="0"/>
              <a:t> IP. </a:t>
            </a:r>
            <a:endParaRPr lang="pt-BR" sz="2400" dirty="0"/>
          </a:p>
        </p:txBody>
      </p:sp>
      <p:grpSp>
        <p:nvGrpSpPr>
          <p:cNvPr id="42" name="Agrupar 41"/>
          <p:cNvGrpSpPr/>
          <p:nvPr/>
        </p:nvGrpSpPr>
        <p:grpSpPr>
          <a:xfrm>
            <a:off x="4919557" y="3573016"/>
            <a:ext cx="3767540" cy="2520280"/>
            <a:chOff x="5357293" y="3862553"/>
            <a:chExt cx="3338398" cy="2233207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7293" y="4012940"/>
              <a:ext cx="2088623" cy="2082820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01511" y="3862553"/>
              <a:ext cx="2594180" cy="1592425"/>
            </a:xfrm>
            <a:prstGeom prst="rect">
              <a:avLst/>
            </a:prstGeom>
          </p:spPr>
        </p:pic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61305"/>
            <a:ext cx="2328041" cy="2328041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1728" y="3861047"/>
            <a:ext cx="2303822" cy="1414190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2246695" y="4109640"/>
            <a:ext cx="1081988" cy="866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pPr algn="ctr"/>
            <a:r>
              <a:rPr lang="pt-BR" b="1" dirty="0" err="1"/>
              <a:t>address</a:t>
            </a:r>
            <a:endParaRPr lang="pt-B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176679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Fundamentos teóricos: CCN e SNMP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7977" y="1579475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7584" y="1052736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Características do modelo CCN 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r>
              <a:rPr lang="en-US" sz="2400" dirty="0" err="1"/>
              <a:t>Dois</a:t>
            </a:r>
            <a:r>
              <a:rPr lang="en-US" sz="2400" dirty="0"/>
              <a:t> </a:t>
            </a:r>
            <a:r>
              <a:rPr lang="en-US" sz="2400" dirty="0" err="1"/>
              <a:t>tipos</a:t>
            </a:r>
            <a:r>
              <a:rPr lang="en-US" sz="2400" dirty="0"/>
              <a:t> de </a:t>
            </a:r>
            <a:r>
              <a:rPr lang="en-US" sz="2400" dirty="0" err="1"/>
              <a:t>pacotes</a:t>
            </a:r>
            <a:r>
              <a:rPr lang="en-US" sz="2400" dirty="0"/>
              <a:t>:</a:t>
            </a:r>
            <a:endParaRPr lang="en-US" sz="2400" i="1" dirty="0"/>
          </a:p>
        </p:txBody>
      </p:sp>
      <p:sp>
        <p:nvSpPr>
          <p:cNvPr id="3" name="Seta: para a Direita 2"/>
          <p:cNvSpPr/>
          <p:nvPr/>
        </p:nvSpPr>
        <p:spPr>
          <a:xfrm>
            <a:off x="3131097" y="2780928"/>
            <a:ext cx="2521023" cy="53502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tx1"/>
                </a:solidFill>
              </a:rPr>
              <a:t>Interest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Packet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Seta: para a Esquerda 5"/>
          <p:cNvSpPr/>
          <p:nvPr/>
        </p:nvSpPr>
        <p:spPr>
          <a:xfrm>
            <a:off x="3131096" y="4890127"/>
            <a:ext cx="2521024" cy="555097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Data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Packet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9" name="Agrupar 8"/>
          <p:cNvGrpSpPr/>
          <p:nvPr/>
        </p:nvGrpSpPr>
        <p:grpSpPr>
          <a:xfrm>
            <a:off x="3774580" y="3314901"/>
            <a:ext cx="1234056" cy="1003163"/>
            <a:chOff x="3779912" y="3505957"/>
            <a:chExt cx="1234056" cy="1003163"/>
          </a:xfrm>
        </p:grpSpPr>
        <p:sp>
          <p:nvSpPr>
            <p:cNvPr id="8" name="Fluxograma: Cartão 7"/>
            <p:cNvSpPr/>
            <p:nvPr/>
          </p:nvSpPr>
          <p:spPr>
            <a:xfrm>
              <a:off x="3782583" y="3505957"/>
              <a:ext cx="1228715" cy="1003163"/>
            </a:xfrm>
            <a:prstGeom prst="flowChartPunchedCar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779912" y="3638206"/>
              <a:ext cx="123405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i="1" dirty="0" err="1"/>
                <a:t>Content</a:t>
              </a:r>
              <a:r>
                <a:rPr lang="pt-BR" sz="1400" i="1" dirty="0"/>
                <a:t> </a:t>
              </a:r>
              <a:r>
                <a:rPr lang="pt-BR" sz="1400" i="1" dirty="0" err="1"/>
                <a:t>Name</a:t>
              </a:r>
              <a:endParaRPr lang="pt-BR" sz="1400" i="1" dirty="0"/>
            </a:p>
            <a:p>
              <a:r>
                <a:rPr lang="pt-BR" sz="1400" i="1" dirty="0" err="1"/>
                <a:t>Selector</a:t>
              </a:r>
              <a:endParaRPr lang="pt-BR" sz="1400" i="1" dirty="0"/>
            </a:p>
            <a:p>
              <a:r>
                <a:rPr lang="pt-BR" sz="1400" i="1" dirty="0" err="1"/>
                <a:t>Nonce</a:t>
              </a:r>
              <a:endParaRPr lang="pt-BR" sz="1400" i="1" dirty="0"/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3788258" y="5439017"/>
            <a:ext cx="1245406" cy="1014319"/>
            <a:chOff x="3788258" y="5457020"/>
            <a:chExt cx="1245406" cy="1014319"/>
          </a:xfrm>
        </p:grpSpPr>
        <p:sp>
          <p:nvSpPr>
            <p:cNvPr id="10" name="Fluxograma: Cartão 9"/>
            <p:cNvSpPr/>
            <p:nvPr/>
          </p:nvSpPr>
          <p:spPr>
            <a:xfrm>
              <a:off x="3796604" y="5457020"/>
              <a:ext cx="1228715" cy="1003163"/>
            </a:xfrm>
            <a:prstGeom prst="flowChartPunchedCar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3788258" y="5517232"/>
              <a:ext cx="124540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1400" i="1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pt-BR" dirty="0" err="1"/>
                <a:t>Content</a:t>
              </a:r>
              <a:r>
                <a:rPr lang="pt-BR" dirty="0"/>
                <a:t> </a:t>
              </a:r>
              <a:r>
                <a:rPr lang="pt-BR" dirty="0" err="1"/>
                <a:t>Name</a:t>
              </a:r>
              <a:endParaRPr lang="pt-BR" dirty="0"/>
            </a:p>
            <a:p>
              <a:r>
                <a:rPr lang="pt-BR" dirty="0" err="1"/>
                <a:t>Signature</a:t>
              </a:r>
              <a:endParaRPr lang="pt-BR" dirty="0"/>
            </a:p>
            <a:p>
              <a:r>
                <a:rPr lang="pt-BR" dirty="0" err="1"/>
                <a:t>Signed</a:t>
              </a:r>
              <a:r>
                <a:rPr lang="pt-BR" dirty="0"/>
                <a:t> Info</a:t>
              </a:r>
            </a:p>
            <a:p>
              <a:r>
                <a:rPr lang="pt-BR" dirty="0"/>
                <a:t>Data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3536141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Fundamentos teóricos: CCN e SNMP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27584" y="1124744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Características do modelo CCN 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en-US" sz="2400" dirty="0" err="1"/>
              <a:t>Tabelas</a:t>
            </a:r>
            <a:r>
              <a:rPr lang="en-US" sz="2400" dirty="0"/>
              <a:t> dos </a:t>
            </a:r>
            <a:r>
              <a:rPr lang="en-US" sz="2400" dirty="0" err="1"/>
              <a:t>nós</a:t>
            </a:r>
            <a:r>
              <a:rPr lang="en-US" sz="2400" dirty="0"/>
              <a:t> CCN (CS, PIT e FIB).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200" b="1" dirty="0"/>
              <a:t>Content Store (CS): </a:t>
            </a:r>
            <a:r>
              <a:rPr lang="en-US" sz="2200" dirty="0"/>
              <a:t>buffer de </a:t>
            </a:r>
            <a:r>
              <a:rPr lang="en-US" sz="2200" dirty="0" err="1"/>
              <a:t>memória</a:t>
            </a:r>
            <a:r>
              <a:rPr lang="en-US" sz="2200" dirty="0"/>
              <a:t> para cache de dados.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Pending Interest Table (PIT): </a:t>
            </a:r>
            <a:r>
              <a:rPr lang="en-US" sz="2200" dirty="0" err="1"/>
              <a:t>registra</a:t>
            </a:r>
            <a:r>
              <a:rPr lang="en-US" sz="2200" dirty="0"/>
              <a:t> </a:t>
            </a:r>
            <a:r>
              <a:rPr lang="en-US" sz="2200" dirty="0" err="1"/>
              <a:t>pacotes</a:t>
            </a:r>
            <a:r>
              <a:rPr lang="en-US" sz="2200" dirty="0"/>
              <a:t> de </a:t>
            </a:r>
            <a:r>
              <a:rPr lang="en-US" sz="2200" dirty="0" err="1"/>
              <a:t>interesse</a:t>
            </a:r>
            <a:r>
              <a:rPr lang="en-US" sz="2200" dirty="0"/>
              <a:t> </a:t>
            </a:r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satisfeitos</a:t>
            </a:r>
            <a:r>
              <a:rPr lang="en-US" sz="2200" dirty="0"/>
              <a:t>/</a:t>
            </a:r>
            <a:r>
              <a:rPr lang="en-US" sz="2200" dirty="0" err="1"/>
              <a:t>pendentes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Forward Information Base (FIB): </a:t>
            </a:r>
            <a:r>
              <a:rPr lang="pt-BR" sz="2200" dirty="0"/>
              <a:t>tabela de encaminhamento baseada em nomes hierárquicos.</a:t>
            </a:r>
            <a:r>
              <a:rPr lang="en-US" sz="2200" dirty="0"/>
              <a:t>  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795852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1556792"/>
            <a:ext cx="7200800" cy="4472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Fundamentos teóricos: CCN e SNMP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484784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99592" y="1052736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Características do modelo CCN</a:t>
            </a:r>
            <a:endParaRPr lang="en-US" sz="2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259632" y="5877272"/>
            <a:ext cx="6272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V. Jacobson, D.K. </a:t>
            </a:r>
            <a:r>
              <a:rPr lang="pt-BR" sz="1400" dirty="0" err="1"/>
              <a:t>Smetters</a:t>
            </a:r>
            <a:r>
              <a:rPr lang="pt-BR" sz="1400" dirty="0"/>
              <a:t>, J.D. Thornton, M.F. </a:t>
            </a:r>
            <a:r>
              <a:rPr lang="pt-BR" sz="1400" dirty="0" err="1"/>
              <a:t>Plass</a:t>
            </a:r>
            <a:r>
              <a:rPr lang="pt-BR" sz="1400" dirty="0"/>
              <a:t>, N.H. </a:t>
            </a:r>
            <a:r>
              <a:rPr lang="pt-BR" sz="1400" dirty="0" err="1"/>
              <a:t>Briggs</a:t>
            </a:r>
            <a:r>
              <a:rPr lang="pt-BR" sz="1400" dirty="0"/>
              <a:t>, </a:t>
            </a:r>
            <a:r>
              <a:rPr lang="pt-BR" sz="1400" dirty="0" err="1"/>
              <a:t>and</a:t>
            </a:r>
            <a:r>
              <a:rPr lang="pt-BR" sz="1400" dirty="0"/>
              <a:t> R.L. </a:t>
            </a:r>
            <a:r>
              <a:rPr lang="pt-BR" sz="1400" dirty="0" err="1"/>
              <a:t>Braynard</a:t>
            </a:r>
            <a:r>
              <a:rPr lang="pt-BR" sz="1400" dirty="0"/>
              <a:t>, </a:t>
            </a:r>
          </a:p>
          <a:p>
            <a:pPr algn="ctr"/>
            <a:r>
              <a:rPr lang="pt-BR" sz="1400" dirty="0"/>
              <a:t>“Net- </a:t>
            </a:r>
            <a:r>
              <a:rPr lang="pt-BR" sz="1400" dirty="0" err="1"/>
              <a:t>working</a:t>
            </a:r>
            <a:r>
              <a:rPr lang="pt-BR" sz="1400" dirty="0"/>
              <a:t> </a:t>
            </a:r>
            <a:r>
              <a:rPr lang="pt-BR" sz="1400" dirty="0" err="1"/>
              <a:t>Named</a:t>
            </a:r>
            <a:r>
              <a:rPr lang="pt-BR" sz="1400" dirty="0"/>
              <a:t> </a:t>
            </a:r>
            <a:r>
              <a:rPr lang="pt-BR" sz="1400" dirty="0" err="1"/>
              <a:t>Content</a:t>
            </a:r>
            <a:r>
              <a:rPr lang="pt-BR" sz="1400" dirty="0"/>
              <a:t>,” In </a:t>
            </a:r>
            <a:r>
              <a:rPr lang="pt-BR" sz="1400" dirty="0" err="1"/>
              <a:t>CoNEXT</a:t>
            </a:r>
            <a:r>
              <a:rPr lang="pt-BR" sz="1400" dirty="0"/>
              <a:t>’ '09, </a:t>
            </a:r>
            <a:r>
              <a:rPr lang="pt-BR" sz="1400" dirty="0" err="1"/>
              <a:t>Rome</a:t>
            </a:r>
            <a:r>
              <a:rPr lang="pt-BR" sz="1400" dirty="0"/>
              <a:t>, </a:t>
            </a:r>
            <a:r>
              <a:rPr lang="pt-BR" sz="1400" dirty="0" err="1"/>
              <a:t>Italy</a:t>
            </a:r>
            <a:r>
              <a:rPr lang="pt-BR" sz="1400" dirty="0"/>
              <a:t>, Dec. 2009.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167863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Fundamentos teóricos: CCN e SNMP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99592" y="1052736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Características do protocolo SNMP 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r>
              <a:rPr lang="pt-BR" sz="2400" dirty="0"/>
              <a:t>Entidade gerenciadora ou Gerente NMS. 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Dispositivo ou elemento gerenciado.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Protocolo de gerenciamento de rede.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5124596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lindro 3"/>
          <p:cNvSpPr/>
          <p:nvPr/>
        </p:nvSpPr>
        <p:spPr>
          <a:xfrm>
            <a:off x="6884778" y="3356992"/>
            <a:ext cx="1222833" cy="1631702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Fundamentos teóricos: CCN e SNMP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10105" y="1124744"/>
            <a:ext cx="74920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600" dirty="0"/>
              <a:t>Características do protocolo SNMP </a:t>
            </a:r>
          </a:p>
          <a:p>
            <a:pPr marL="285750" indent="-285750">
              <a:buFontTx/>
              <a:buChar char="-"/>
            </a:pPr>
            <a:endParaRPr lang="pt-BR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Relacionamento</a:t>
            </a:r>
            <a:r>
              <a:rPr lang="en-US" sz="2400" dirty="0"/>
              <a:t> de </a:t>
            </a:r>
            <a:r>
              <a:rPr lang="en-US" sz="2400" dirty="0" err="1"/>
              <a:t>gerente</a:t>
            </a:r>
            <a:r>
              <a:rPr lang="en-US" sz="2400" dirty="0"/>
              <a:t>, </a:t>
            </a:r>
            <a:r>
              <a:rPr lang="en-US" sz="2400" dirty="0" err="1"/>
              <a:t>agente</a:t>
            </a:r>
            <a:r>
              <a:rPr lang="en-US" sz="2400" dirty="0"/>
              <a:t> e </a:t>
            </a:r>
            <a:r>
              <a:rPr lang="en-US" sz="2400" dirty="0" err="1"/>
              <a:t>objetos</a:t>
            </a:r>
            <a:r>
              <a:rPr lang="en-US" sz="2400" dirty="0"/>
              <a:t> </a:t>
            </a:r>
            <a:r>
              <a:rPr lang="en-US" sz="2400" dirty="0" err="1"/>
              <a:t>gerenciados</a:t>
            </a:r>
            <a:r>
              <a:rPr lang="en-US" sz="2400" dirty="0"/>
              <a:t>.</a:t>
            </a:r>
            <a:endParaRPr lang="pt-BR" sz="26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711097" y="3442080"/>
            <a:ext cx="1208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/>
              <a:t>notificações</a:t>
            </a:r>
            <a:endParaRPr lang="en-US" sz="1600" b="1" dirty="0"/>
          </a:p>
          <a:p>
            <a:pPr algn="ctr"/>
            <a:r>
              <a:rPr lang="en-US" sz="1600" b="1" dirty="0" err="1"/>
              <a:t>ações</a:t>
            </a:r>
            <a:endParaRPr lang="pt-BR" sz="16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556112" y="3699036"/>
            <a:ext cx="1250598" cy="9361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Agente</a:t>
            </a:r>
            <a:endParaRPr lang="pt-BR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1115616" y="3699036"/>
            <a:ext cx="1250598" cy="9361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Gerente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2366214" y="3866210"/>
            <a:ext cx="2189898" cy="370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H="1">
            <a:off x="2366214" y="4440453"/>
            <a:ext cx="218989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10" idx="3"/>
            <a:endCxn id="9" idx="1"/>
          </p:cNvCxnSpPr>
          <p:nvPr/>
        </p:nvCxnSpPr>
        <p:spPr>
          <a:xfrm>
            <a:off x="2366214" y="4167088"/>
            <a:ext cx="2189898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2915816" y="3954847"/>
            <a:ext cx="10127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/>
              <a:t>protocolo</a:t>
            </a:r>
            <a:endParaRPr lang="pt-BR" sz="16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483768" y="3450791"/>
            <a:ext cx="1934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requisições</a:t>
            </a:r>
            <a:r>
              <a:rPr lang="en-US" sz="1600" b="1" dirty="0"/>
              <a:t>/</a:t>
            </a:r>
            <a:r>
              <a:rPr lang="en-US" sz="1600" b="1" dirty="0" err="1"/>
              <a:t>controle</a:t>
            </a:r>
            <a:endParaRPr lang="pt-BR" sz="16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411760" y="4480389"/>
            <a:ext cx="2104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respostas</a:t>
            </a:r>
            <a:r>
              <a:rPr lang="en-US" sz="1600" b="1" dirty="0"/>
              <a:t>/</a:t>
            </a:r>
            <a:r>
              <a:rPr lang="en-US" sz="1600" b="1" dirty="0" err="1"/>
              <a:t>notificações</a:t>
            </a:r>
            <a:endParaRPr lang="pt-BR" sz="1600" b="1" dirty="0"/>
          </a:p>
        </p:txBody>
      </p:sp>
      <p:sp>
        <p:nvSpPr>
          <p:cNvPr id="18" name="Elipse 17"/>
          <p:cNvSpPr/>
          <p:nvPr/>
        </p:nvSpPr>
        <p:spPr>
          <a:xfrm>
            <a:off x="7109181" y="4544933"/>
            <a:ext cx="202002" cy="20200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477257" y="4080657"/>
            <a:ext cx="189662" cy="181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riângulo isósceles 19"/>
          <p:cNvSpPr/>
          <p:nvPr/>
        </p:nvSpPr>
        <p:spPr>
          <a:xfrm>
            <a:off x="7084888" y="3810831"/>
            <a:ext cx="230364" cy="211654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Hexágono 20"/>
          <p:cNvSpPr/>
          <p:nvPr/>
        </p:nvSpPr>
        <p:spPr>
          <a:xfrm>
            <a:off x="7380254" y="4386895"/>
            <a:ext cx="231882" cy="193730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2" name="Conector de seta reta 21"/>
          <p:cNvCxnSpPr>
            <a:stCxn id="20" idx="1"/>
          </p:cNvCxnSpPr>
          <p:nvPr/>
        </p:nvCxnSpPr>
        <p:spPr>
          <a:xfrm flipH="1">
            <a:off x="5813023" y="3916658"/>
            <a:ext cx="1329456" cy="15926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19" idx="1"/>
          </p:cNvCxnSpPr>
          <p:nvPr/>
        </p:nvCxnSpPr>
        <p:spPr>
          <a:xfrm flipH="1" flipV="1">
            <a:off x="5812708" y="4153452"/>
            <a:ext cx="1664549" cy="1786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21" idx="3"/>
          </p:cNvCxnSpPr>
          <p:nvPr/>
        </p:nvCxnSpPr>
        <p:spPr>
          <a:xfrm flipH="1" flipV="1">
            <a:off x="5812707" y="4242879"/>
            <a:ext cx="1567547" cy="24088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18" idx="2"/>
          </p:cNvCxnSpPr>
          <p:nvPr/>
        </p:nvCxnSpPr>
        <p:spPr>
          <a:xfrm flipH="1" flipV="1">
            <a:off x="5807086" y="4337181"/>
            <a:ext cx="1302095" cy="30875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7267292" y="459362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MIB</a:t>
            </a:r>
            <a:endParaRPr lang="pt-BR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050359" y="3421174"/>
            <a:ext cx="978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/>
              <a:t>Obejetos</a:t>
            </a:r>
            <a:endParaRPr lang="en-US" sz="1200" b="1" dirty="0"/>
          </a:p>
          <a:p>
            <a:pPr algn="ctr"/>
            <a:r>
              <a:rPr lang="en-US" sz="1200" b="1" dirty="0" err="1"/>
              <a:t>Gerenciados</a:t>
            </a:r>
            <a:endParaRPr lang="pt-BR" sz="1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101881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BR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640899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Introdução</a:t>
            </a:r>
          </a:p>
          <a:p>
            <a:r>
              <a:rPr lang="pt-BR" dirty="0"/>
              <a:t>Motivação e Objetivos</a:t>
            </a:r>
          </a:p>
          <a:p>
            <a:r>
              <a:rPr lang="pt-BR" dirty="0"/>
              <a:t>Fundamentos teóricos: CCN e SNMP</a:t>
            </a:r>
          </a:p>
          <a:p>
            <a:r>
              <a:rPr lang="pt-BR" dirty="0"/>
              <a:t>Trabalhos relacionados</a:t>
            </a:r>
          </a:p>
          <a:p>
            <a:r>
              <a:rPr lang="pt-BR" dirty="0"/>
              <a:t>NONM: Projeto e arquitetura para gerência de redes orientadas a conteúdo</a:t>
            </a:r>
          </a:p>
          <a:p>
            <a:pPr lvl="1"/>
            <a:r>
              <a:rPr lang="pt-BR" dirty="0"/>
              <a:t>Mapeamento das operações básicas do SNMP para CCN </a:t>
            </a:r>
          </a:p>
          <a:p>
            <a:pPr lvl="1"/>
            <a:r>
              <a:rPr lang="pt-BR" dirty="0"/>
              <a:t>Implementação</a:t>
            </a:r>
          </a:p>
          <a:p>
            <a:r>
              <a:rPr lang="pt-BR" dirty="0"/>
              <a:t>Avaliação experimental</a:t>
            </a:r>
          </a:p>
          <a:p>
            <a:r>
              <a:rPr lang="pt-BR" dirty="0"/>
              <a:t>Conclusões, Trabalhos futuros e Contribuições</a:t>
            </a:r>
          </a:p>
          <a:p>
            <a:r>
              <a:rPr lang="pt-BR" dirty="0"/>
              <a:t>Publicações e Submissões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Fundamentos teóricos: CCN e SNMP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915816" y="2492896"/>
            <a:ext cx="1008112" cy="38884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chemeClr val="dk1"/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5456577" y="2514382"/>
            <a:ext cx="1008112" cy="386694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chemeClr val="dk1"/>
              </a:solidFill>
            </a:endParaRPr>
          </a:p>
        </p:txBody>
      </p:sp>
      <p:sp>
        <p:nvSpPr>
          <p:cNvPr id="9" name="Cilindro 8"/>
          <p:cNvSpPr/>
          <p:nvPr/>
        </p:nvSpPr>
        <p:spPr>
          <a:xfrm>
            <a:off x="7020272" y="3945297"/>
            <a:ext cx="936104" cy="995871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MIB</a:t>
            </a:r>
            <a:endParaRPr lang="pt-BR" b="1" dirty="0"/>
          </a:p>
        </p:txBody>
      </p:sp>
      <p:cxnSp>
        <p:nvCxnSpPr>
          <p:cNvPr id="11" name="Conector reto 10"/>
          <p:cNvCxnSpPr>
            <a:stCxn id="9" idx="2"/>
            <a:endCxn id="7" idx="3"/>
          </p:cNvCxnSpPr>
          <p:nvPr/>
        </p:nvCxnSpPr>
        <p:spPr>
          <a:xfrm flipH="1">
            <a:off x="6464689" y="4443233"/>
            <a:ext cx="555583" cy="4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3923928" y="2996952"/>
            <a:ext cx="153264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3923928" y="3284984"/>
            <a:ext cx="153264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4107073" y="2689175"/>
            <a:ext cx="1040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GetRequest</a:t>
            </a:r>
            <a:endParaRPr lang="pt-BR" sz="1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049595" y="2996952"/>
            <a:ext cx="1147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GetResponse</a:t>
            </a:r>
            <a:endParaRPr lang="pt-BR" sz="1400" dirty="0"/>
          </a:p>
        </p:txBody>
      </p:sp>
      <p:cxnSp>
        <p:nvCxnSpPr>
          <p:cNvPr id="21" name="Conector de seta reta 20"/>
          <p:cNvCxnSpPr/>
          <p:nvPr/>
        </p:nvCxnSpPr>
        <p:spPr>
          <a:xfrm>
            <a:off x="3923928" y="3785488"/>
            <a:ext cx="153264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3923928" y="4073520"/>
            <a:ext cx="153264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995936" y="3477711"/>
            <a:ext cx="1437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GetNextRequest</a:t>
            </a:r>
            <a:endParaRPr lang="pt-BR" sz="14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072898" y="3785488"/>
            <a:ext cx="1147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GetResponse</a:t>
            </a:r>
            <a:endParaRPr lang="pt-BR" sz="14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987966" y="2514382"/>
            <a:ext cx="863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Gerente</a:t>
            </a:r>
            <a:endParaRPr lang="pt-BR" sz="16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580112" y="2492896"/>
            <a:ext cx="787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Agente</a:t>
            </a:r>
            <a:endParaRPr lang="pt-BR" sz="1600" b="1" dirty="0"/>
          </a:p>
        </p:txBody>
      </p:sp>
      <p:cxnSp>
        <p:nvCxnSpPr>
          <p:cNvPr id="29" name="Conector de seta reta 28"/>
          <p:cNvCxnSpPr/>
          <p:nvPr/>
        </p:nvCxnSpPr>
        <p:spPr>
          <a:xfrm>
            <a:off x="3917793" y="4561383"/>
            <a:ext cx="153264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3917793" y="4849415"/>
            <a:ext cx="153264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3989801" y="4253606"/>
            <a:ext cx="1416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GetBulktRequest</a:t>
            </a:r>
            <a:endParaRPr lang="pt-BR" sz="14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4067944" y="4561383"/>
            <a:ext cx="1147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GetResponse</a:t>
            </a:r>
            <a:endParaRPr lang="pt-BR" sz="1400" dirty="0"/>
          </a:p>
        </p:txBody>
      </p:sp>
      <p:cxnSp>
        <p:nvCxnSpPr>
          <p:cNvPr id="43" name="Conector de seta reta 42"/>
          <p:cNvCxnSpPr/>
          <p:nvPr/>
        </p:nvCxnSpPr>
        <p:spPr>
          <a:xfrm>
            <a:off x="3917793" y="5353471"/>
            <a:ext cx="153264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3917793" y="5641503"/>
            <a:ext cx="153264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4139952" y="5045694"/>
            <a:ext cx="1008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SetRequest</a:t>
            </a:r>
            <a:endParaRPr lang="pt-BR" sz="1400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4104959" y="5353471"/>
            <a:ext cx="1115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SetResponse</a:t>
            </a:r>
            <a:endParaRPr lang="pt-BR" sz="1400" dirty="0"/>
          </a:p>
        </p:txBody>
      </p:sp>
      <p:cxnSp>
        <p:nvCxnSpPr>
          <p:cNvPr id="49" name="Conector de seta reta 48"/>
          <p:cNvCxnSpPr/>
          <p:nvPr/>
        </p:nvCxnSpPr>
        <p:spPr>
          <a:xfrm>
            <a:off x="3926527" y="6021288"/>
            <a:ext cx="153264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4430364" y="5733256"/>
            <a:ext cx="501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Trap</a:t>
            </a:r>
            <a:endParaRPr lang="pt-BR" sz="1400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2987966" y="5780573"/>
            <a:ext cx="58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Porta</a:t>
            </a:r>
          </a:p>
          <a:p>
            <a:pPr algn="ctr"/>
            <a:r>
              <a:rPr lang="en-US" sz="1400" b="1" dirty="0">
                <a:solidFill>
                  <a:srgbClr val="C00000"/>
                </a:solidFill>
              </a:rPr>
              <a:t>162</a:t>
            </a:r>
            <a:endParaRPr lang="pt-BR" sz="1400" b="1" dirty="0">
              <a:solidFill>
                <a:srgbClr val="C00000"/>
              </a:solidFill>
            </a:endParaRPr>
          </a:p>
        </p:txBody>
      </p:sp>
      <p:sp>
        <p:nvSpPr>
          <p:cNvPr id="53" name="Chave esquerda 52"/>
          <p:cNvSpPr/>
          <p:nvPr/>
        </p:nvSpPr>
        <p:spPr>
          <a:xfrm>
            <a:off x="3423730" y="2996952"/>
            <a:ext cx="500198" cy="2664296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2976676" y="4057908"/>
            <a:ext cx="58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Porta</a:t>
            </a:r>
          </a:p>
          <a:p>
            <a:pPr algn="ctr"/>
            <a:r>
              <a:rPr lang="en-US" sz="1400" b="1" dirty="0"/>
              <a:t>161</a:t>
            </a:r>
            <a:endParaRPr lang="pt-BR" sz="1400" b="1" dirty="0"/>
          </a:p>
        </p:txBody>
      </p:sp>
      <p:sp>
        <p:nvSpPr>
          <p:cNvPr id="56" name="Chave esquerda 55"/>
          <p:cNvSpPr/>
          <p:nvPr/>
        </p:nvSpPr>
        <p:spPr>
          <a:xfrm>
            <a:off x="3423730" y="5765355"/>
            <a:ext cx="500198" cy="538438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have direita 57"/>
          <p:cNvSpPr/>
          <p:nvPr/>
        </p:nvSpPr>
        <p:spPr>
          <a:xfrm>
            <a:off x="5450442" y="2996952"/>
            <a:ext cx="474542" cy="26642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CaixaDeTexto 58"/>
          <p:cNvSpPr txBox="1"/>
          <p:nvPr/>
        </p:nvSpPr>
        <p:spPr>
          <a:xfrm>
            <a:off x="5856996" y="4005064"/>
            <a:ext cx="58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Porta</a:t>
            </a:r>
          </a:p>
          <a:p>
            <a:pPr algn="ctr"/>
            <a:r>
              <a:rPr lang="en-US" sz="1400" b="1" dirty="0"/>
              <a:t>161</a:t>
            </a:r>
            <a:endParaRPr lang="pt-BR" sz="1400" b="1" dirty="0"/>
          </a:p>
        </p:txBody>
      </p:sp>
      <p:sp>
        <p:nvSpPr>
          <p:cNvPr id="33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99592" y="1108740"/>
            <a:ext cx="8077200" cy="1024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Características do protocolo SNMP</a:t>
            </a:r>
          </a:p>
          <a:p>
            <a:r>
              <a:rPr lang="pt-BR" sz="2400" dirty="0"/>
              <a:t>Mensagens entre </a:t>
            </a:r>
            <a:r>
              <a:rPr lang="pt-BR" sz="2400" i="1" dirty="0"/>
              <a:t>Gerente e Agente, portas 161 e 162.</a:t>
            </a:r>
          </a:p>
          <a:p>
            <a:pPr marL="285750" indent="-285750">
              <a:buFontTx/>
              <a:buChar char="-"/>
            </a:pPr>
            <a:endParaRPr lang="pt-BR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321537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Fundamentos teóricos: CCN e SNMP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787048" y="1259468"/>
            <a:ext cx="765536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600" dirty="0" err="1"/>
              <a:t>Protocolo</a:t>
            </a:r>
            <a:r>
              <a:rPr lang="en-US" sz="2600" dirty="0"/>
              <a:t> SNMP e MIB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Relacionamento de gerente e agente baseado em TCP/IP. </a:t>
            </a:r>
          </a:p>
          <a:p>
            <a:endParaRPr lang="en-US" dirty="0"/>
          </a:p>
        </p:txBody>
      </p:sp>
      <p:grpSp>
        <p:nvGrpSpPr>
          <p:cNvPr id="30" name="Grupo 29"/>
          <p:cNvGrpSpPr/>
          <p:nvPr/>
        </p:nvGrpSpPr>
        <p:grpSpPr>
          <a:xfrm>
            <a:off x="1890642" y="3381117"/>
            <a:ext cx="1354629" cy="2201773"/>
            <a:chOff x="1633195" y="2883411"/>
            <a:chExt cx="1354629" cy="2201773"/>
          </a:xfrm>
        </p:grpSpPr>
        <p:grpSp>
          <p:nvGrpSpPr>
            <p:cNvPr id="31" name="Grupo 30"/>
            <p:cNvGrpSpPr/>
            <p:nvPr/>
          </p:nvGrpSpPr>
          <p:grpSpPr>
            <a:xfrm>
              <a:off x="1633195" y="2883411"/>
              <a:ext cx="1354629" cy="2201773"/>
              <a:chOff x="1066098" y="2763937"/>
              <a:chExt cx="1354629" cy="2201773"/>
            </a:xfrm>
            <a:solidFill>
              <a:schemeClr val="bg1"/>
            </a:solidFill>
          </p:grpSpPr>
          <p:sp>
            <p:nvSpPr>
              <p:cNvPr id="38" name="Retângulo 37"/>
              <p:cNvSpPr/>
              <p:nvPr/>
            </p:nvSpPr>
            <p:spPr>
              <a:xfrm>
                <a:off x="1066098" y="2763937"/>
                <a:ext cx="1354629" cy="220177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39" name="Conector reto 38"/>
              <p:cNvCxnSpPr/>
              <p:nvPr/>
            </p:nvCxnSpPr>
            <p:spPr>
              <a:xfrm>
                <a:off x="1066098" y="3212432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/>
              <p:cNvCxnSpPr/>
              <p:nvPr/>
            </p:nvCxnSpPr>
            <p:spPr>
              <a:xfrm>
                <a:off x="1066098" y="3626961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/>
              <p:cNvCxnSpPr/>
              <p:nvPr/>
            </p:nvCxnSpPr>
            <p:spPr>
              <a:xfrm>
                <a:off x="1066098" y="4059009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/>
              <p:cNvCxnSpPr/>
              <p:nvPr/>
            </p:nvCxnSpPr>
            <p:spPr>
              <a:xfrm>
                <a:off x="1066098" y="4559289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CaixaDeTexto 31"/>
            <p:cNvSpPr txBox="1"/>
            <p:nvPr/>
          </p:nvSpPr>
          <p:spPr>
            <a:xfrm>
              <a:off x="1949040" y="3396219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SNMP</a:t>
              </a:r>
              <a:endParaRPr lang="pt-BR" sz="1600" dirty="0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2065243" y="381200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UDP</a:t>
              </a:r>
              <a:endParaRPr lang="pt-BR" sz="1400" dirty="0"/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2137251" y="4260315"/>
              <a:ext cx="3225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IP</a:t>
              </a:r>
              <a:endParaRPr lang="pt-BR" sz="1400" dirty="0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2043193" y="4734436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LINK</a:t>
              </a:r>
              <a:endParaRPr lang="pt-BR" sz="1400" dirty="0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1644627" y="2883411"/>
              <a:ext cx="1343197" cy="4484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887928" y="2980433"/>
              <a:ext cx="9284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GERENTE</a:t>
              </a:r>
              <a:endParaRPr lang="pt-BR" sz="1200" b="1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6211122" y="3381117"/>
            <a:ext cx="1385214" cy="2201773"/>
            <a:chOff x="1633195" y="2883411"/>
            <a:chExt cx="1385214" cy="2201773"/>
          </a:xfrm>
        </p:grpSpPr>
        <p:grpSp>
          <p:nvGrpSpPr>
            <p:cNvPr id="44" name="Grupo 43"/>
            <p:cNvGrpSpPr/>
            <p:nvPr/>
          </p:nvGrpSpPr>
          <p:grpSpPr>
            <a:xfrm>
              <a:off x="1633195" y="2883411"/>
              <a:ext cx="1354629" cy="2201773"/>
              <a:chOff x="1066098" y="2763937"/>
              <a:chExt cx="1354629" cy="2201773"/>
            </a:xfrm>
            <a:solidFill>
              <a:schemeClr val="bg1"/>
            </a:solidFill>
          </p:grpSpPr>
          <p:sp>
            <p:nvSpPr>
              <p:cNvPr id="51" name="Retângulo 50"/>
              <p:cNvSpPr/>
              <p:nvPr/>
            </p:nvSpPr>
            <p:spPr>
              <a:xfrm>
                <a:off x="1066098" y="2763937"/>
                <a:ext cx="1354629" cy="220177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2" name="Conector reto 51"/>
              <p:cNvCxnSpPr/>
              <p:nvPr/>
            </p:nvCxnSpPr>
            <p:spPr>
              <a:xfrm>
                <a:off x="1066098" y="3212432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>
              <a:xfrm>
                <a:off x="1066098" y="3626961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/>
              <p:cNvCxnSpPr/>
              <p:nvPr/>
            </p:nvCxnSpPr>
            <p:spPr>
              <a:xfrm>
                <a:off x="1066098" y="4059009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/>
              <p:nvPr/>
            </p:nvCxnSpPr>
            <p:spPr>
              <a:xfrm>
                <a:off x="1066098" y="4559289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CaixaDeTexto 44"/>
            <p:cNvSpPr txBox="1"/>
            <p:nvPr/>
          </p:nvSpPr>
          <p:spPr>
            <a:xfrm>
              <a:off x="2012609" y="3396219"/>
              <a:ext cx="628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SNMP</a:t>
              </a:r>
              <a:endParaRPr lang="pt-BR" sz="1400" dirty="0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2065243" y="381200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UDP</a:t>
              </a:r>
              <a:endParaRPr lang="pt-BR" sz="1400" dirty="0"/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2137251" y="4260315"/>
              <a:ext cx="3225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IP</a:t>
              </a:r>
              <a:endParaRPr lang="pt-BR" sz="1400" dirty="0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2043193" y="4734436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LINK</a:t>
              </a:r>
              <a:endParaRPr lang="pt-BR" sz="1400" dirty="0"/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1644627" y="2883411"/>
              <a:ext cx="1343197" cy="4484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1677977" y="2996952"/>
              <a:ext cx="1340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AGENTE / (MIB)</a:t>
              </a:r>
              <a:endParaRPr lang="pt-BR" sz="1200" b="1" dirty="0"/>
            </a:p>
          </p:txBody>
        </p:sp>
      </p:grpSp>
      <p:cxnSp>
        <p:nvCxnSpPr>
          <p:cNvPr id="56" name="Conector angulado 55"/>
          <p:cNvCxnSpPr>
            <a:stCxn id="38" idx="2"/>
            <a:endCxn id="51" idx="2"/>
          </p:cNvCxnSpPr>
          <p:nvPr/>
        </p:nvCxnSpPr>
        <p:spPr>
          <a:xfrm rot="16200000" flipH="1">
            <a:off x="4728197" y="3422650"/>
            <a:ext cx="12700" cy="4320480"/>
          </a:xfrm>
          <a:prstGeom prst="bentConnector3">
            <a:avLst>
              <a:gd name="adj1" fmla="val 330448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56"/>
          <p:cNvCxnSpPr/>
          <p:nvPr/>
        </p:nvCxnSpPr>
        <p:spPr>
          <a:xfrm>
            <a:off x="3233839" y="4032424"/>
            <a:ext cx="2977283" cy="0"/>
          </a:xfrm>
          <a:prstGeom prst="straightConnector1">
            <a:avLst/>
          </a:prstGeom>
          <a:ln w="5715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/>
          <p:cNvSpPr/>
          <p:nvPr/>
        </p:nvSpPr>
        <p:spPr>
          <a:xfrm>
            <a:off x="3907237" y="3691112"/>
            <a:ext cx="1640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srgbClr val="000000"/>
                </a:solidFill>
              </a:rPr>
              <a:t>MENSAGENS SNMP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1994940" y="2846586"/>
            <a:ext cx="118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SERVIDOR</a:t>
            </a:r>
          </a:p>
          <a:p>
            <a:pPr algn="ctr"/>
            <a:r>
              <a:rPr lang="en-US" sz="1400" b="1" dirty="0"/>
              <a:t>DE GERÊNCIA</a:t>
            </a:r>
            <a:endParaRPr lang="pt-BR" sz="1400" b="1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6303397" y="2827422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ELEMENTO</a:t>
            </a:r>
          </a:p>
          <a:p>
            <a:pPr algn="ctr"/>
            <a:r>
              <a:rPr lang="en-US" sz="1400" b="1" dirty="0"/>
              <a:t>GERENCIADO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552089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Fundamentos teóricos: CCN e SNMP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87288" y="1196752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2600" dirty="0" err="1"/>
              <a:t>Protocolo</a:t>
            </a:r>
            <a:r>
              <a:rPr lang="en-US" sz="2600" dirty="0"/>
              <a:t> SNMP e a MIB</a:t>
            </a:r>
          </a:p>
          <a:p>
            <a:pPr marL="285750" indent="-285750">
              <a:buFontTx/>
              <a:buChar char="-"/>
            </a:pPr>
            <a:endParaRPr lang="pt-BR" sz="2600" dirty="0"/>
          </a:p>
          <a:p>
            <a:r>
              <a:rPr lang="en-US" sz="2400" b="1" dirty="0"/>
              <a:t>MIB</a:t>
            </a:r>
            <a:r>
              <a:rPr lang="en-US" sz="2400" dirty="0"/>
              <a:t> (</a:t>
            </a:r>
            <a:r>
              <a:rPr lang="pt-BR" sz="2400" dirty="0"/>
              <a:t>Management </a:t>
            </a:r>
            <a:r>
              <a:rPr lang="pt-BR" sz="2400" dirty="0" err="1"/>
              <a:t>Information</a:t>
            </a:r>
            <a:r>
              <a:rPr lang="pt-BR" sz="2400" dirty="0"/>
              <a:t> Base)</a:t>
            </a:r>
            <a:r>
              <a:rPr lang="en-US" sz="2400" dirty="0"/>
              <a:t> é a base de </a:t>
            </a:r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err="1"/>
              <a:t>informação</a:t>
            </a:r>
            <a:r>
              <a:rPr lang="en-US" sz="2400" dirty="0"/>
              <a:t> para </a:t>
            </a:r>
            <a:r>
              <a:rPr lang="pt-BR" sz="2400" dirty="0"/>
              <a:t>organização dos objetos gerenciados.</a:t>
            </a:r>
          </a:p>
          <a:p>
            <a:endParaRPr lang="pt-BR" sz="2400" dirty="0"/>
          </a:p>
          <a:p>
            <a:r>
              <a:rPr lang="pt-BR" sz="2400" dirty="0"/>
              <a:t>Os objetos da MIB são nomeados e organizados de forma hierárquica, onde cada ramo da árvore possui um nome e um número OID (</a:t>
            </a:r>
            <a:r>
              <a:rPr lang="pt-BR" sz="2400" dirty="0" err="1"/>
              <a:t>Object</a:t>
            </a:r>
            <a:r>
              <a:rPr lang="pt-BR" sz="2400" dirty="0"/>
              <a:t> </a:t>
            </a:r>
            <a:r>
              <a:rPr lang="pt-BR" sz="2400" dirty="0" err="1"/>
              <a:t>Identifier</a:t>
            </a:r>
            <a:r>
              <a:rPr lang="pt-BR" sz="2400" dirty="0"/>
              <a:t>). 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9977092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Fundamentos teóricos: CCN e SNMP</a:t>
            </a:r>
          </a:p>
        </p:txBody>
      </p:sp>
      <p:sp>
        <p:nvSpPr>
          <p:cNvPr id="21" name="Elipse 20"/>
          <p:cNvSpPr/>
          <p:nvPr/>
        </p:nvSpPr>
        <p:spPr>
          <a:xfrm>
            <a:off x="4945303" y="1936668"/>
            <a:ext cx="148379" cy="148379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4643428" y="1700808"/>
            <a:ext cx="7649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Root-Node</a:t>
            </a:r>
            <a:endParaRPr lang="pt-BR" sz="1000" b="1" dirty="0"/>
          </a:p>
        </p:txBody>
      </p:sp>
      <p:sp>
        <p:nvSpPr>
          <p:cNvPr id="23" name="Elipse 22"/>
          <p:cNvSpPr/>
          <p:nvPr/>
        </p:nvSpPr>
        <p:spPr>
          <a:xfrm>
            <a:off x="3876266" y="2521264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667365" y="2285404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ccitt</a:t>
            </a:r>
            <a:r>
              <a:rPr lang="en-US" sz="1000" b="1" dirty="0"/>
              <a:t>(0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25" name="Elipse 24"/>
          <p:cNvSpPr/>
          <p:nvPr/>
        </p:nvSpPr>
        <p:spPr>
          <a:xfrm>
            <a:off x="4945303" y="2531625"/>
            <a:ext cx="148379" cy="148379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781286" y="2295765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iso</a:t>
            </a:r>
            <a:r>
              <a:rPr lang="en-US" sz="1000" b="1" dirty="0"/>
              <a:t>(1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27" name="Elipse 26"/>
          <p:cNvSpPr/>
          <p:nvPr/>
        </p:nvSpPr>
        <p:spPr>
          <a:xfrm>
            <a:off x="6039266" y="2521264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825556" y="2285404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joint(2</a:t>
            </a:r>
            <a:r>
              <a:rPr lang="en-US" sz="1000" dirty="0"/>
              <a:t>)</a:t>
            </a:r>
            <a:endParaRPr lang="pt-BR" sz="1000" dirty="0"/>
          </a:p>
        </p:txBody>
      </p:sp>
      <p:cxnSp>
        <p:nvCxnSpPr>
          <p:cNvPr id="40" name="Conector reto 39"/>
          <p:cNvCxnSpPr>
            <a:stCxn id="21" idx="3"/>
            <a:endCxn id="24" idx="2"/>
          </p:cNvCxnSpPr>
          <p:nvPr/>
        </p:nvCxnSpPr>
        <p:spPr>
          <a:xfrm flipH="1">
            <a:off x="3943242" y="2063317"/>
            <a:ext cx="1023791" cy="4683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21" idx="4"/>
            <a:endCxn id="25" idx="0"/>
          </p:cNvCxnSpPr>
          <p:nvPr/>
        </p:nvCxnSpPr>
        <p:spPr>
          <a:xfrm>
            <a:off x="5019493" y="2085047"/>
            <a:ext cx="0" cy="44657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cxnSpLocks/>
            <a:stCxn id="21" idx="5"/>
            <a:endCxn id="27" idx="0"/>
          </p:cNvCxnSpPr>
          <p:nvPr/>
        </p:nvCxnSpPr>
        <p:spPr>
          <a:xfrm>
            <a:off x="5071952" y="2063317"/>
            <a:ext cx="1041504" cy="4579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e 45"/>
          <p:cNvSpPr/>
          <p:nvPr/>
        </p:nvSpPr>
        <p:spPr>
          <a:xfrm>
            <a:off x="4945303" y="3012605"/>
            <a:ext cx="148379" cy="148379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4769263" y="2776745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org(3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48" name="Elipse 47"/>
          <p:cNvSpPr/>
          <p:nvPr/>
        </p:nvSpPr>
        <p:spPr>
          <a:xfrm>
            <a:off x="4959730" y="3553943"/>
            <a:ext cx="148379" cy="148379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769263" y="3318083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dod</a:t>
            </a:r>
            <a:r>
              <a:rPr lang="en-US" sz="1000" b="1" dirty="0"/>
              <a:t>(6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50" name="Elipse 49"/>
          <p:cNvSpPr/>
          <p:nvPr/>
        </p:nvSpPr>
        <p:spPr>
          <a:xfrm>
            <a:off x="4959730" y="4117292"/>
            <a:ext cx="148379" cy="148379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658656" y="3881432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internet(1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61" name="Elipse 60"/>
          <p:cNvSpPr/>
          <p:nvPr/>
        </p:nvSpPr>
        <p:spPr>
          <a:xfrm>
            <a:off x="3855165" y="4709719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3529245" y="4473859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directory(1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64" name="Elipse 63"/>
          <p:cNvSpPr/>
          <p:nvPr/>
        </p:nvSpPr>
        <p:spPr>
          <a:xfrm>
            <a:off x="4601126" y="4709719"/>
            <a:ext cx="148379" cy="148379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4356959" y="4473859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mgmt</a:t>
            </a:r>
            <a:r>
              <a:rPr lang="en-US" sz="1000" b="1" dirty="0"/>
              <a:t>(2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67" name="Elipse 66"/>
          <p:cNvSpPr/>
          <p:nvPr/>
        </p:nvSpPr>
        <p:spPr>
          <a:xfrm>
            <a:off x="5321404" y="4709719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4885678" y="4473859"/>
            <a:ext cx="1039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experimental(3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70" name="Elipse 69"/>
          <p:cNvSpPr/>
          <p:nvPr/>
        </p:nvSpPr>
        <p:spPr>
          <a:xfrm>
            <a:off x="6053750" y="4709719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5761493" y="4473859"/>
            <a:ext cx="7072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private(4</a:t>
            </a:r>
            <a:r>
              <a:rPr lang="en-US" sz="1000" dirty="0"/>
              <a:t>)</a:t>
            </a:r>
            <a:endParaRPr lang="pt-BR" sz="1000" dirty="0"/>
          </a:p>
        </p:txBody>
      </p:sp>
      <p:cxnSp>
        <p:nvCxnSpPr>
          <p:cNvPr id="76" name="Conector reto 75"/>
          <p:cNvCxnSpPr>
            <a:stCxn id="25" idx="4"/>
            <a:endCxn id="47" idx="2"/>
          </p:cNvCxnSpPr>
          <p:nvPr/>
        </p:nvCxnSpPr>
        <p:spPr>
          <a:xfrm flipH="1">
            <a:off x="5019492" y="2680004"/>
            <a:ext cx="1" cy="3429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>
            <a:stCxn id="46" idx="4"/>
            <a:endCxn id="49" idx="2"/>
          </p:cNvCxnSpPr>
          <p:nvPr/>
        </p:nvCxnSpPr>
        <p:spPr>
          <a:xfrm>
            <a:off x="5019493" y="3160984"/>
            <a:ext cx="17632" cy="4033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>
            <a:stCxn id="48" idx="4"/>
            <a:endCxn id="51" idx="2"/>
          </p:cNvCxnSpPr>
          <p:nvPr/>
        </p:nvCxnSpPr>
        <p:spPr>
          <a:xfrm>
            <a:off x="5033920" y="3702322"/>
            <a:ext cx="5610" cy="42533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>
            <a:stCxn id="50" idx="2"/>
            <a:endCxn id="62" idx="2"/>
          </p:cNvCxnSpPr>
          <p:nvPr/>
        </p:nvCxnSpPr>
        <p:spPr>
          <a:xfrm flipH="1">
            <a:off x="3934966" y="4191482"/>
            <a:ext cx="1024764" cy="52859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>
            <a:stCxn id="50" idx="3"/>
            <a:endCxn id="64" idx="0"/>
          </p:cNvCxnSpPr>
          <p:nvPr/>
        </p:nvCxnSpPr>
        <p:spPr>
          <a:xfrm flipH="1">
            <a:off x="4675316" y="4243941"/>
            <a:ext cx="306144" cy="46577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>
            <a:stCxn id="50" idx="5"/>
            <a:endCxn id="67" idx="0"/>
          </p:cNvCxnSpPr>
          <p:nvPr/>
        </p:nvCxnSpPr>
        <p:spPr>
          <a:xfrm>
            <a:off x="5086379" y="4243941"/>
            <a:ext cx="309215" cy="46577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>
            <a:stCxn id="50" idx="6"/>
            <a:endCxn id="70" idx="0"/>
          </p:cNvCxnSpPr>
          <p:nvPr/>
        </p:nvCxnSpPr>
        <p:spPr>
          <a:xfrm>
            <a:off x="5108109" y="4191482"/>
            <a:ext cx="1019831" cy="51823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ipse 91"/>
          <p:cNvSpPr/>
          <p:nvPr/>
        </p:nvSpPr>
        <p:spPr>
          <a:xfrm>
            <a:off x="4601126" y="5277947"/>
            <a:ext cx="148379" cy="148379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4356959" y="5042087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mib-2(1</a:t>
            </a:r>
            <a:r>
              <a:rPr lang="en-US" sz="1000" dirty="0"/>
              <a:t>)</a:t>
            </a:r>
            <a:endParaRPr lang="pt-BR" sz="1000" dirty="0"/>
          </a:p>
        </p:txBody>
      </p:sp>
      <p:cxnSp>
        <p:nvCxnSpPr>
          <p:cNvPr id="95" name="Conector reto 94"/>
          <p:cNvCxnSpPr>
            <a:stCxn id="64" idx="4"/>
            <a:endCxn id="93" idx="2"/>
          </p:cNvCxnSpPr>
          <p:nvPr/>
        </p:nvCxnSpPr>
        <p:spPr>
          <a:xfrm>
            <a:off x="4675316" y="4858098"/>
            <a:ext cx="801" cy="4302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Elipse 96"/>
          <p:cNvSpPr/>
          <p:nvPr/>
        </p:nvSpPr>
        <p:spPr>
          <a:xfrm>
            <a:off x="2897269" y="5928674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98" name="CaixaDeTexto 97"/>
          <p:cNvSpPr txBox="1"/>
          <p:nvPr/>
        </p:nvSpPr>
        <p:spPr>
          <a:xfrm>
            <a:off x="2755694" y="5692814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at(3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100" name="Elipse 99"/>
          <p:cNvSpPr/>
          <p:nvPr/>
        </p:nvSpPr>
        <p:spPr>
          <a:xfrm>
            <a:off x="3628079" y="5934500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01" name="CaixaDeTexto 100"/>
          <p:cNvSpPr txBox="1"/>
          <p:nvPr/>
        </p:nvSpPr>
        <p:spPr>
          <a:xfrm>
            <a:off x="3490511" y="5698640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ip</a:t>
            </a:r>
            <a:r>
              <a:rPr lang="en-US" sz="1000" b="1" dirty="0"/>
              <a:t>(4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103" name="Elipse 102"/>
          <p:cNvSpPr/>
          <p:nvPr/>
        </p:nvSpPr>
        <p:spPr>
          <a:xfrm>
            <a:off x="4289329" y="5940326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4073214" y="5704466"/>
            <a:ext cx="587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icmp</a:t>
            </a:r>
            <a:r>
              <a:rPr lang="en-US" sz="1000" b="1" dirty="0"/>
              <a:t>(5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106" name="Elipse 105"/>
          <p:cNvSpPr/>
          <p:nvPr/>
        </p:nvSpPr>
        <p:spPr>
          <a:xfrm>
            <a:off x="4955302" y="5946152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07" name="CaixaDeTexto 106"/>
          <p:cNvSpPr txBox="1"/>
          <p:nvPr/>
        </p:nvSpPr>
        <p:spPr>
          <a:xfrm>
            <a:off x="4783270" y="5710292"/>
            <a:ext cx="4924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tcp</a:t>
            </a:r>
            <a:r>
              <a:rPr lang="en-US" sz="1000" b="1" dirty="0"/>
              <a:t>(6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109" name="Elipse 108"/>
          <p:cNvSpPr/>
          <p:nvPr/>
        </p:nvSpPr>
        <p:spPr>
          <a:xfrm>
            <a:off x="5683793" y="5951978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10" name="CaixaDeTexto 109"/>
          <p:cNvSpPr txBox="1"/>
          <p:nvPr/>
        </p:nvSpPr>
        <p:spPr>
          <a:xfrm>
            <a:off x="5493326" y="5716118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udp</a:t>
            </a:r>
            <a:r>
              <a:rPr lang="en-US" sz="1000" b="1" dirty="0"/>
              <a:t>(7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112" name="Elipse 111"/>
          <p:cNvSpPr/>
          <p:nvPr/>
        </p:nvSpPr>
        <p:spPr>
          <a:xfrm>
            <a:off x="6389040" y="5957804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13" name="CaixaDeTexto 112"/>
          <p:cNvSpPr txBox="1"/>
          <p:nvPr/>
        </p:nvSpPr>
        <p:spPr>
          <a:xfrm>
            <a:off x="6203382" y="5721944"/>
            <a:ext cx="5196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egp</a:t>
            </a:r>
            <a:r>
              <a:rPr lang="en-US" sz="1000" b="1" dirty="0"/>
              <a:t>(8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115" name="Elipse 114"/>
          <p:cNvSpPr/>
          <p:nvPr/>
        </p:nvSpPr>
        <p:spPr>
          <a:xfrm>
            <a:off x="7191903" y="5949000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16" name="CaixaDeTexto 115"/>
          <p:cNvSpPr txBox="1"/>
          <p:nvPr/>
        </p:nvSpPr>
        <p:spPr>
          <a:xfrm>
            <a:off x="6729727" y="5713140"/>
            <a:ext cx="1075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transmission(10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118" name="Elipse 117"/>
          <p:cNvSpPr/>
          <p:nvPr/>
        </p:nvSpPr>
        <p:spPr>
          <a:xfrm>
            <a:off x="7913261" y="5940465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19" name="CaixaDeTexto 118"/>
          <p:cNvSpPr txBox="1"/>
          <p:nvPr/>
        </p:nvSpPr>
        <p:spPr>
          <a:xfrm>
            <a:off x="7680315" y="5704605"/>
            <a:ext cx="6880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/>
              <a:t>snmp</a:t>
            </a:r>
            <a:r>
              <a:rPr lang="en-US" sz="1000" b="1" dirty="0"/>
              <a:t>(11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121" name="Elipse 120"/>
          <p:cNvSpPr/>
          <p:nvPr/>
        </p:nvSpPr>
        <p:spPr>
          <a:xfrm>
            <a:off x="2185031" y="5934769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22" name="CaixaDeTexto 121"/>
          <p:cNvSpPr txBox="1"/>
          <p:nvPr/>
        </p:nvSpPr>
        <p:spPr>
          <a:xfrm>
            <a:off x="1835867" y="5698909"/>
            <a:ext cx="846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interfaces(2</a:t>
            </a:r>
            <a:r>
              <a:rPr lang="en-US" sz="1000" dirty="0"/>
              <a:t>)</a:t>
            </a:r>
            <a:endParaRPr lang="pt-BR" sz="1000" dirty="0"/>
          </a:p>
        </p:txBody>
      </p:sp>
      <p:sp>
        <p:nvSpPr>
          <p:cNvPr id="124" name="Elipse 123"/>
          <p:cNvSpPr/>
          <p:nvPr/>
        </p:nvSpPr>
        <p:spPr>
          <a:xfrm>
            <a:off x="1460645" y="5955495"/>
            <a:ext cx="148379" cy="148379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25" name="CaixaDeTexto 124"/>
          <p:cNvSpPr txBox="1"/>
          <p:nvPr/>
        </p:nvSpPr>
        <p:spPr>
          <a:xfrm>
            <a:off x="1187624" y="5719635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system(1</a:t>
            </a:r>
            <a:r>
              <a:rPr lang="en-US" sz="1000" dirty="0"/>
              <a:t>)</a:t>
            </a:r>
            <a:endParaRPr lang="pt-BR" sz="1000" dirty="0"/>
          </a:p>
        </p:txBody>
      </p:sp>
      <p:cxnSp>
        <p:nvCxnSpPr>
          <p:cNvPr id="140" name="Conector reto 139"/>
          <p:cNvCxnSpPr>
            <a:stCxn id="92" idx="3"/>
            <a:endCxn id="124" idx="7"/>
          </p:cNvCxnSpPr>
          <p:nvPr/>
        </p:nvCxnSpPr>
        <p:spPr>
          <a:xfrm flipH="1">
            <a:off x="1587294" y="5404596"/>
            <a:ext cx="3035562" cy="57262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>
            <a:stCxn id="92" idx="3"/>
            <a:endCxn id="121" idx="7"/>
          </p:cNvCxnSpPr>
          <p:nvPr/>
        </p:nvCxnSpPr>
        <p:spPr>
          <a:xfrm flipH="1">
            <a:off x="2311680" y="5404596"/>
            <a:ext cx="2311176" cy="55190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to 143"/>
          <p:cNvCxnSpPr>
            <a:stCxn id="92" idx="3"/>
            <a:endCxn id="97" idx="7"/>
          </p:cNvCxnSpPr>
          <p:nvPr/>
        </p:nvCxnSpPr>
        <p:spPr>
          <a:xfrm flipH="1">
            <a:off x="3023918" y="5404596"/>
            <a:ext cx="1598938" cy="54580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to 145"/>
          <p:cNvCxnSpPr>
            <a:stCxn id="92" idx="3"/>
            <a:endCxn id="100" idx="7"/>
          </p:cNvCxnSpPr>
          <p:nvPr/>
        </p:nvCxnSpPr>
        <p:spPr>
          <a:xfrm flipH="1">
            <a:off x="3754728" y="5404596"/>
            <a:ext cx="868128" cy="5516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to 147"/>
          <p:cNvCxnSpPr>
            <a:stCxn id="92" idx="4"/>
            <a:endCxn id="103" idx="7"/>
          </p:cNvCxnSpPr>
          <p:nvPr/>
        </p:nvCxnSpPr>
        <p:spPr>
          <a:xfrm flipH="1">
            <a:off x="4415978" y="5426326"/>
            <a:ext cx="259338" cy="53573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to 149"/>
          <p:cNvCxnSpPr>
            <a:stCxn id="92" idx="4"/>
            <a:endCxn id="106" idx="1"/>
          </p:cNvCxnSpPr>
          <p:nvPr/>
        </p:nvCxnSpPr>
        <p:spPr>
          <a:xfrm>
            <a:off x="4675316" y="5426326"/>
            <a:ext cx="301716" cy="54155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ector reto 151"/>
          <p:cNvCxnSpPr>
            <a:stCxn id="92" idx="5"/>
            <a:endCxn id="109" idx="1"/>
          </p:cNvCxnSpPr>
          <p:nvPr/>
        </p:nvCxnSpPr>
        <p:spPr>
          <a:xfrm>
            <a:off x="4727775" y="5404596"/>
            <a:ext cx="977748" cy="5691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ector reto 154"/>
          <p:cNvCxnSpPr>
            <a:stCxn id="92" idx="5"/>
            <a:endCxn id="112" idx="1"/>
          </p:cNvCxnSpPr>
          <p:nvPr/>
        </p:nvCxnSpPr>
        <p:spPr>
          <a:xfrm>
            <a:off x="4727775" y="5404596"/>
            <a:ext cx="1682995" cy="57493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to 156"/>
          <p:cNvCxnSpPr>
            <a:stCxn id="92" idx="5"/>
            <a:endCxn id="115" idx="1"/>
          </p:cNvCxnSpPr>
          <p:nvPr/>
        </p:nvCxnSpPr>
        <p:spPr>
          <a:xfrm>
            <a:off x="4727775" y="5404596"/>
            <a:ext cx="2485858" cy="5661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to 158"/>
          <p:cNvCxnSpPr>
            <a:stCxn id="92" idx="5"/>
            <a:endCxn id="118" idx="1"/>
          </p:cNvCxnSpPr>
          <p:nvPr/>
        </p:nvCxnSpPr>
        <p:spPr>
          <a:xfrm>
            <a:off x="4727775" y="5404596"/>
            <a:ext cx="3207216" cy="55759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43272" y="989988"/>
            <a:ext cx="8077200" cy="2264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Características do modelo SNMP</a:t>
            </a:r>
          </a:p>
          <a:p>
            <a:endParaRPr lang="pt-BR" sz="2400" dirty="0"/>
          </a:p>
          <a:p>
            <a:r>
              <a:rPr lang="pt-BR" sz="2400" dirty="0" err="1"/>
              <a:t>Sub-árvore</a:t>
            </a:r>
            <a:r>
              <a:rPr lang="pt-BR" sz="2400" dirty="0"/>
              <a:t> da MIB </a:t>
            </a:r>
          </a:p>
          <a:p>
            <a:pPr marL="285750" indent="-285750">
              <a:buFontTx/>
              <a:buChar char="-"/>
            </a:pPr>
            <a:endParaRPr lang="pt-BR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995407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BR" sz="6000" dirty="0"/>
              <a:t>Trabalhos relacionados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03021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-27384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Trabalhos relacionados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323151"/>
              </p:ext>
            </p:extLst>
          </p:nvPr>
        </p:nvGraphicFramePr>
        <p:xfrm>
          <a:off x="1164196" y="1340768"/>
          <a:ext cx="727280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202">
                  <a:extLst>
                    <a:ext uri="{9D8B030D-6E8A-4147-A177-3AD203B41FA5}">
                      <a16:colId xmlns:a16="http://schemas.microsoft.com/office/drawing/2014/main" val="4188875115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1558300060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2249118799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983625036"/>
                    </a:ext>
                  </a:extLst>
                </a:gridCol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Funcionalidades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Networking </a:t>
                      </a:r>
                      <a:r>
                        <a:rPr kumimoji="0"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</a:t>
                      </a:r>
                      <a:r>
                        <a:rPr kumimoji="0"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/>
                      <a:r>
                        <a:rPr kumimoji="0"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nitoring</a:t>
                      </a:r>
                      <a:r>
                        <a:rPr kumimoji="0"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Tool for</a:t>
                      </a:r>
                    </a:p>
                    <a:p>
                      <a:pPr algn="ctr"/>
                      <a:r>
                        <a:rPr kumimoji="0"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CCN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Securing</a:t>
                      </a:r>
                      <a:r>
                        <a:rPr kumimoji="0"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Building</a:t>
                      </a:r>
                      <a:endParaRPr kumimoji="0" lang="pt-BR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Management Systems </a:t>
                      </a:r>
                      <a:r>
                        <a:rPr kumimoji="0"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kumimoji="0"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600" b="1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Named</a:t>
                      </a:r>
                      <a:endParaRPr kumimoji="0" lang="pt-BR" sz="16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Networking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SNMP Gateway</a:t>
                      </a:r>
                    </a:p>
                    <a:p>
                      <a:pPr algn="ctr"/>
                      <a:r>
                        <a:rPr kumimoji="0" lang="pt-BR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CCN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28413"/>
                  </a:ext>
                </a:extLst>
              </a:tr>
              <a:tr h="453168"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Modelo hierárquico</a:t>
                      </a:r>
                    </a:p>
                    <a:p>
                      <a:r>
                        <a:rPr kumimoji="0" lang="pt-B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 consulta de</a:t>
                      </a:r>
                    </a:p>
                    <a:p>
                      <a:r>
                        <a:rPr kumimoji="0" lang="pt-B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objetos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68328"/>
                  </a:ext>
                </a:extLst>
              </a:tr>
              <a:tr h="244013"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Define uma MIB CCN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3991551"/>
                  </a:ext>
                </a:extLst>
              </a:tr>
              <a:tr h="348591"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Agente e gerência de nós CCN nativos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865615"/>
                  </a:ext>
                </a:extLst>
              </a:tr>
              <a:tr h="453168">
                <a:tc>
                  <a:txBody>
                    <a:bodyPr/>
                    <a:lstStyle/>
                    <a:p>
                      <a:r>
                        <a:rPr kumimoji="0" lang="pt-B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Mapeamento das</a:t>
                      </a:r>
                    </a:p>
                    <a:p>
                      <a:r>
                        <a:rPr kumimoji="0" lang="pt-BR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operações básicas do SNMP para CCN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SIM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1629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034101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35897" y="1988840"/>
            <a:ext cx="4898504" cy="2800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4000" dirty="0"/>
              <a:t>NONM: Projeto e arquitetura para gerência de redes orientadas a conteúdo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Autofit/>
          </a:bodyPr>
          <a:lstStyle/>
          <a:p>
            <a:r>
              <a:rPr lang="pt-BR" sz="3200" dirty="0"/>
              <a:t>NONM: Projeto e arquitetura para gerência de redes orientadas a conteúdo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62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596413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Protocolo SNMP como primeira proposta NONM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CCN MIB</a:t>
            </a:r>
          </a:p>
          <a:p>
            <a:endParaRPr lang="pt-BR" sz="2600" dirty="0"/>
          </a:p>
          <a:p>
            <a:pPr marL="0" indent="0">
              <a:buNone/>
            </a:pPr>
            <a:r>
              <a:rPr lang="en-US" sz="2400" dirty="0" err="1"/>
              <a:t>Composta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:</a:t>
            </a:r>
            <a:endParaRPr lang="pt-BR" sz="2400" dirty="0"/>
          </a:p>
          <a:p>
            <a:pPr marL="285750" indent="-285750">
              <a:buFontTx/>
              <a:buChar char="-"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- Objetos com informações de Sistema do nó. </a:t>
            </a:r>
          </a:p>
          <a:p>
            <a:pPr>
              <a:buFontTx/>
              <a:buChar char="-"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- Objetos exclusivos para tratar características do nó CCN.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7977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Autofit/>
          </a:bodyPr>
          <a:lstStyle/>
          <a:p>
            <a:r>
              <a:rPr lang="pt-BR" sz="3200" dirty="0"/>
              <a:t>NONM: Projeto e arquitetura para gerência de redes orientadas a conteúdo</a:t>
            </a:r>
          </a:p>
        </p:txBody>
      </p:sp>
      <p:sp>
        <p:nvSpPr>
          <p:cNvPr id="8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14400" y="1196752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000" dirty="0"/>
              <a:t>A MIB CCN está </a:t>
            </a:r>
            <a:r>
              <a:rPr lang="en-US" sz="2000" dirty="0" err="1"/>
              <a:t>posicionada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mesma</a:t>
            </a:r>
            <a:r>
              <a:rPr lang="en-US" sz="2000" dirty="0"/>
              <a:t> </a:t>
            </a:r>
            <a:r>
              <a:rPr lang="en-US" sz="2000" dirty="0" err="1"/>
              <a:t>hierarquia</a:t>
            </a:r>
            <a:r>
              <a:rPr lang="en-US" sz="2000" dirty="0"/>
              <a:t> da MIB-2.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2" y="1772816"/>
            <a:ext cx="8151614" cy="4832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2345350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NONM: Projeto e arquitetura para gerência de redes orientadas a conteúdo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13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196752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400" dirty="0"/>
              <a:t>MIB CCN</a:t>
            </a:r>
          </a:p>
          <a:p>
            <a:pPr marL="285750" indent="-285750">
              <a:buFontTx/>
              <a:buChar char="-"/>
            </a:pPr>
            <a:endParaRPr lang="en-US" sz="2600" dirty="0"/>
          </a:p>
          <a:p>
            <a:pPr marL="285750" indent="-285750">
              <a:buFontTx/>
              <a:buChar char="-"/>
            </a:pPr>
            <a:endParaRPr lang="en-US" sz="2600" dirty="0"/>
          </a:p>
          <a:p>
            <a:pPr marL="285750" indent="-285750">
              <a:buFontTx/>
              <a:buChar char="-"/>
            </a:pPr>
            <a:endParaRPr lang="en-US" sz="2600" dirty="0"/>
          </a:p>
          <a:p>
            <a:pPr marL="285750" indent="-285750">
              <a:buFontTx/>
              <a:buChar char="-"/>
            </a:pP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06" y="1786310"/>
            <a:ext cx="3468960" cy="46527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71892"/>
            <a:ext cx="3460304" cy="46815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675643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BR" sz="6000" dirty="0"/>
              <a:t>Introdução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NONM: Projeto e arquitetura para gerência de redes orientadas a conteúdo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62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3400" dirty="0"/>
              <a:t>Estratégias para mapeamento das operações básicas do SNMP</a:t>
            </a:r>
          </a:p>
          <a:p>
            <a:pPr marL="285750" indent="-285750">
              <a:buFontTx/>
              <a:buChar char="-"/>
            </a:pPr>
            <a:endParaRPr lang="en-US" sz="3400" dirty="0"/>
          </a:p>
          <a:p>
            <a:pPr marL="285750" indent="-285750">
              <a:buFontTx/>
              <a:buChar char="-"/>
            </a:pPr>
            <a:r>
              <a:rPr lang="en-US" sz="3400" dirty="0" err="1"/>
              <a:t>Componentes</a:t>
            </a:r>
            <a:r>
              <a:rPr lang="en-US" sz="3400" dirty="0"/>
              <a:t> da ferramenta SNMP Gateway CCN</a:t>
            </a:r>
            <a:endParaRPr lang="pt-BR" sz="3400" dirty="0"/>
          </a:p>
          <a:p>
            <a:pPr marL="0" indent="0">
              <a:buNone/>
            </a:pPr>
            <a:endParaRPr lang="pt-BR" sz="2600" dirty="0"/>
          </a:p>
          <a:p>
            <a:r>
              <a:rPr lang="pt-BR" sz="3100" b="1" dirty="0"/>
              <a:t>SCNT</a:t>
            </a:r>
            <a:r>
              <a:rPr lang="pt-BR" sz="3100" dirty="0"/>
              <a:t> (SNMP </a:t>
            </a:r>
            <a:r>
              <a:rPr lang="pt-BR" sz="3100" dirty="0" err="1"/>
              <a:t>Content</a:t>
            </a:r>
            <a:r>
              <a:rPr lang="pt-BR" sz="3100" dirty="0"/>
              <a:t> Network </a:t>
            </a:r>
            <a:r>
              <a:rPr lang="pt-BR" sz="3100" dirty="0" err="1"/>
              <a:t>Translation</a:t>
            </a:r>
            <a:r>
              <a:rPr lang="pt-BR" sz="3100" dirty="0"/>
              <a:t>): arquitetura para tradução das mensagens.</a:t>
            </a:r>
          </a:p>
          <a:p>
            <a:endParaRPr lang="pt-BR" sz="3100" dirty="0"/>
          </a:p>
          <a:p>
            <a:r>
              <a:rPr lang="en-US" sz="3100" b="1" dirty="0"/>
              <a:t>AGENTE SNMP: </a:t>
            </a:r>
            <a:r>
              <a:rPr lang="en-US" sz="3100" dirty="0" err="1"/>
              <a:t>responsável</a:t>
            </a:r>
            <a:r>
              <a:rPr lang="en-US" sz="3100" dirty="0"/>
              <a:t> </a:t>
            </a:r>
            <a:r>
              <a:rPr lang="en-US" sz="3100" dirty="0" err="1"/>
              <a:t>por</a:t>
            </a:r>
            <a:r>
              <a:rPr lang="en-US" sz="3100" dirty="0"/>
              <a:t> </a:t>
            </a:r>
            <a:r>
              <a:rPr lang="en-US" sz="3100" dirty="0" err="1"/>
              <a:t>mapear</a:t>
            </a:r>
            <a:r>
              <a:rPr lang="en-US" sz="3100" dirty="0"/>
              <a:t> as </a:t>
            </a:r>
            <a:r>
              <a:rPr lang="en-US" sz="3100" dirty="0" err="1"/>
              <a:t>consultas</a:t>
            </a:r>
            <a:r>
              <a:rPr lang="en-US" sz="3100" dirty="0"/>
              <a:t> SNMP </a:t>
            </a:r>
            <a:r>
              <a:rPr lang="en-US" sz="3100" dirty="0" err="1"/>
              <a:t>feitas</a:t>
            </a:r>
            <a:r>
              <a:rPr lang="en-US" sz="3100" dirty="0"/>
              <a:t> </a:t>
            </a:r>
            <a:r>
              <a:rPr lang="en-US" sz="3100" dirty="0" err="1"/>
              <a:t>aos</a:t>
            </a:r>
            <a:r>
              <a:rPr lang="en-US" sz="3100" dirty="0"/>
              <a:t> </a:t>
            </a:r>
            <a:r>
              <a:rPr lang="en-US" sz="3100" dirty="0" err="1"/>
              <a:t>objetos</a:t>
            </a:r>
            <a:r>
              <a:rPr lang="en-US" sz="3100" dirty="0"/>
              <a:t> (OIDs) da MIB CCN para </a:t>
            </a:r>
            <a:r>
              <a:rPr lang="en-US" sz="3100" dirty="0" err="1"/>
              <a:t>pacotes</a:t>
            </a:r>
            <a:r>
              <a:rPr lang="en-US" sz="3100" dirty="0"/>
              <a:t> de </a:t>
            </a:r>
            <a:r>
              <a:rPr lang="en-US" sz="3100" dirty="0" err="1"/>
              <a:t>Interesse</a:t>
            </a:r>
            <a:r>
              <a:rPr lang="en-US" sz="3100" dirty="0"/>
              <a:t> que </a:t>
            </a:r>
            <a:r>
              <a:rPr lang="en-US" sz="3100" dirty="0" err="1"/>
              <a:t>serão</a:t>
            </a:r>
            <a:r>
              <a:rPr lang="en-US" sz="3100" dirty="0"/>
              <a:t> </a:t>
            </a:r>
            <a:r>
              <a:rPr lang="en-US" sz="3100" dirty="0" err="1"/>
              <a:t>encaminhados</a:t>
            </a:r>
            <a:r>
              <a:rPr lang="en-US" sz="3100" dirty="0"/>
              <a:t> para a </a:t>
            </a:r>
            <a:r>
              <a:rPr lang="en-US" sz="3100" dirty="0" err="1"/>
              <a:t>rede</a:t>
            </a:r>
            <a:r>
              <a:rPr lang="en-US" sz="3100" dirty="0"/>
              <a:t> CCN. </a:t>
            </a:r>
          </a:p>
          <a:p>
            <a:endParaRPr lang="en-US" sz="3100" dirty="0"/>
          </a:p>
          <a:p>
            <a:r>
              <a:rPr lang="en-US" sz="3100" b="1" dirty="0"/>
              <a:t>MIB CCN: </a:t>
            </a:r>
            <a:r>
              <a:rPr lang="en-US" sz="3100" dirty="0" err="1"/>
              <a:t>Modelada</a:t>
            </a:r>
            <a:r>
              <a:rPr lang="en-US" sz="3100" dirty="0"/>
              <a:t> para </a:t>
            </a:r>
            <a:r>
              <a:rPr lang="en-US" sz="3100" dirty="0" err="1"/>
              <a:t>gerenciamento</a:t>
            </a:r>
            <a:r>
              <a:rPr lang="en-US" sz="3100" dirty="0"/>
              <a:t> dos </a:t>
            </a:r>
            <a:r>
              <a:rPr lang="en-US" sz="3100" dirty="0" err="1"/>
              <a:t>elementos</a:t>
            </a:r>
            <a:r>
              <a:rPr lang="en-US" sz="3100" dirty="0"/>
              <a:t> de </a:t>
            </a:r>
            <a:r>
              <a:rPr lang="en-US" sz="3100" dirty="0" err="1"/>
              <a:t>rede</a:t>
            </a:r>
            <a:r>
              <a:rPr lang="en-US" sz="3100" dirty="0"/>
              <a:t> CCN.</a:t>
            </a:r>
          </a:p>
          <a:p>
            <a:endParaRPr lang="en-US" sz="3100" dirty="0"/>
          </a:p>
          <a:p>
            <a:r>
              <a:rPr lang="en-US" sz="3100" b="1" dirty="0"/>
              <a:t>AGENTE CCN: </a:t>
            </a:r>
            <a:r>
              <a:rPr lang="en-US" sz="3100" dirty="0" err="1"/>
              <a:t>responsável</a:t>
            </a:r>
            <a:r>
              <a:rPr lang="en-US" sz="3100" dirty="0"/>
              <a:t> </a:t>
            </a:r>
            <a:r>
              <a:rPr lang="en-US" sz="3100" dirty="0" err="1"/>
              <a:t>por</a:t>
            </a:r>
            <a:r>
              <a:rPr lang="en-US" sz="3100" dirty="0"/>
              <a:t> </a:t>
            </a:r>
            <a:r>
              <a:rPr lang="en-US" sz="3100" dirty="0" err="1"/>
              <a:t>gerar</a:t>
            </a:r>
            <a:r>
              <a:rPr lang="en-US" sz="3100" dirty="0"/>
              <a:t> </a:t>
            </a:r>
            <a:r>
              <a:rPr lang="en-US" sz="3100" dirty="0" err="1"/>
              <a:t>os</a:t>
            </a:r>
            <a:r>
              <a:rPr lang="en-US" sz="3100" dirty="0"/>
              <a:t> </a:t>
            </a:r>
            <a:r>
              <a:rPr lang="en-US" sz="3100" dirty="0" err="1"/>
              <a:t>conteúdos</a:t>
            </a:r>
            <a:r>
              <a:rPr lang="en-US" sz="3100" dirty="0"/>
              <a:t> </a:t>
            </a:r>
            <a:r>
              <a:rPr lang="en-US" sz="3100" dirty="0" err="1"/>
              <a:t>mapeados</a:t>
            </a:r>
            <a:r>
              <a:rPr lang="en-US" sz="3100" dirty="0"/>
              <a:t> de </a:t>
            </a:r>
            <a:r>
              <a:rPr lang="en-US" sz="3100" dirty="0" err="1"/>
              <a:t>acordo</a:t>
            </a:r>
            <a:r>
              <a:rPr lang="en-US" sz="3100" dirty="0"/>
              <a:t> com a MIB CCN, que </a:t>
            </a:r>
            <a:r>
              <a:rPr lang="en-US" sz="3100" dirty="0" err="1"/>
              <a:t>serão</a:t>
            </a:r>
            <a:r>
              <a:rPr lang="en-US" sz="3100" dirty="0"/>
              <a:t> </a:t>
            </a:r>
            <a:r>
              <a:rPr lang="en-US" sz="3100" dirty="0" err="1"/>
              <a:t>encaminhados</a:t>
            </a:r>
            <a:r>
              <a:rPr lang="en-US" sz="3100" dirty="0"/>
              <a:t> para o SNMP Gateway no </a:t>
            </a:r>
            <a:r>
              <a:rPr lang="en-US" sz="3100" dirty="0" err="1"/>
              <a:t>formato</a:t>
            </a:r>
            <a:r>
              <a:rPr lang="en-US" sz="3100" dirty="0"/>
              <a:t> de </a:t>
            </a:r>
            <a:r>
              <a:rPr lang="en-US" sz="3100" dirty="0" err="1"/>
              <a:t>pacotes</a:t>
            </a:r>
            <a:r>
              <a:rPr lang="en-US" sz="3100" dirty="0"/>
              <a:t> de </a:t>
            </a:r>
            <a:r>
              <a:rPr lang="en-US" sz="3100" b="1" dirty="0"/>
              <a:t>dados</a:t>
            </a:r>
            <a:r>
              <a:rPr lang="en-US" sz="3100" dirty="0"/>
              <a:t> (</a:t>
            </a:r>
            <a:r>
              <a:rPr lang="en-US" sz="3100" dirty="0" err="1"/>
              <a:t>nativo</a:t>
            </a:r>
            <a:r>
              <a:rPr lang="en-US" sz="3100" dirty="0"/>
              <a:t> CCN) </a:t>
            </a:r>
            <a:r>
              <a:rPr lang="en-US" sz="3100" dirty="0" err="1"/>
              <a:t>como</a:t>
            </a:r>
            <a:r>
              <a:rPr lang="en-US" sz="3100" dirty="0"/>
              <a:t> </a:t>
            </a:r>
            <a:r>
              <a:rPr lang="en-US" sz="3100" dirty="0" err="1"/>
              <a:t>resposta</a:t>
            </a:r>
            <a:r>
              <a:rPr lang="en-US" sz="3100" dirty="0"/>
              <a:t> </a:t>
            </a:r>
            <a:r>
              <a:rPr lang="en-US" sz="3100" dirty="0" err="1"/>
              <a:t>às</a:t>
            </a:r>
            <a:r>
              <a:rPr lang="en-US" sz="3100" dirty="0"/>
              <a:t> </a:t>
            </a:r>
            <a:r>
              <a:rPr lang="en-US" sz="3100" dirty="0" err="1"/>
              <a:t>solicitações</a:t>
            </a:r>
            <a:r>
              <a:rPr lang="en-US" sz="3100" dirty="0"/>
              <a:t> dos </a:t>
            </a:r>
            <a:r>
              <a:rPr lang="en-US" sz="3100" dirty="0" err="1"/>
              <a:t>pacotes</a:t>
            </a:r>
            <a:r>
              <a:rPr lang="en-US" sz="3100" dirty="0"/>
              <a:t> de </a:t>
            </a:r>
            <a:r>
              <a:rPr lang="en-US" sz="3100" b="1" dirty="0" err="1"/>
              <a:t>Interesse</a:t>
            </a:r>
            <a:r>
              <a:rPr lang="en-US" sz="3100" dirty="0"/>
              <a:t>. </a:t>
            </a:r>
            <a:endParaRPr lang="pt-BR" sz="31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357766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NONM: Projeto e arquitetura para gerência de redes orientadas a conteúdo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62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99592" y="1268760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Estratégias para mapeamento das operações básicas do SNMP</a:t>
            </a:r>
          </a:p>
        </p:txBody>
      </p:sp>
      <p:sp>
        <p:nvSpPr>
          <p:cNvPr id="53" name="Retângulo 52"/>
          <p:cNvSpPr/>
          <p:nvPr/>
        </p:nvSpPr>
        <p:spPr>
          <a:xfrm>
            <a:off x="4887079" y="3440874"/>
            <a:ext cx="1314059" cy="464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03" name="Grupo 37"/>
          <p:cNvGrpSpPr/>
          <p:nvPr/>
        </p:nvGrpSpPr>
        <p:grpSpPr>
          <a:xfrm>
            <a:off x="755576" y="3447642"/>
            <a:ext cx="1354629" cy="2207256"/>
            <a:chOff x="1633195" y="2877928"/>
            <a:chExt cx="1354629" cy="2207256"/>
          </a:xfrm>
        </p:grpSpPr>
        <p:grpSp>
          <p:nvGrpSpPr>
            <p:cNvPr id="104" name="Grupo 38"/>
            <p:cNvGrpSpPr/>
            <p:nvPr/>
          </p:nvGrpSpPr>
          <p:grpSpPr>
            <a:xfrm>
              <a:off x="1633195" y="2883411"/>
              <a:ext cx="1354629" cy="2201773"/>
              <a:chOff x="1066098" y="2763937"/>
              <a:chExt cx="1354629" cy="2201773"/>
            </a:xfrm>
            <a:solidFill>
              <a:schemeClr val="bg1"/>
            </a:solidFill>
          </p:grpSpPr>
          <p:sp>
            <p:nvSpPr>
              <p:cNvPr id="111" name="Retângulo 110"/>
              <p:cNvSpPr/>
              <p:nvPr/>
            </p:nvSpPr>
            <p:spPr>
              <a:xfrm>
                <a:off x="1066098" y="2763937"/>
                <a:ext cx="1354629" cy="220177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12" name="Conector reto 111"/>
              <p:cNvCxnSpPr/>
              <p:nvPr/>
            </p:nvCxnSpPr>
            <p:spPr>
              <a:xfrm>
                <a:off x="1066098" y="3212432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ector reto 112"/>
              <p:cNvCxnSpPr/>
              <p:nvPr/>
            </p:nvCxnSpPr>
            <p:spPr>
              <a:xfrm>
                <a:off x="1066098" y="3626961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ector reto 113"/>
              <p:cNvCxnSpPr/>
              <p:nvPr/>
            </p:nvCxnSpPr>
            <p:spPr>
              <a:xfrm>
                <a:off x="1066098" y="4059009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ector reto 114"/>
              <p:cNvCxnSpPr/>
              <p:nvPr/>
            </p:nvCxnSpPr>
            <p:spPr>
              <a:xfrm>
                <a:off x="1066098" y="4559289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CaixaDeTexto 104"/>
            <p:cNvSpPr txBox="1"/>
            <p:nvPr/>
          </p:nvSpPr>
          <p:spPr>
            <a:xfrm>
              <a:off x="2012609" y="3396219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SNMP</a:t>
              </a:r>
              <a:endParaRPr lang="pt-BR" sz="1200" dirty="0"/>
            </a:p>
          </p:txBody>
        </p:sp>
        <p:sp>
          <p:nvSpPr>
            <p:cNvPr id="106" name="CaixaDeTexto 105"/>
            <p:cNvSpPr txBox="1"/>
            <p:nvPr/>
          </p:nvSpPr>
          <p:spPr>
            <a:xfrm>
              <a:off x="2065243" y="3812005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UDP</a:t>
              </a:r>
              <a:endParaRPr lang="pt-BR" sz="1200" dirty="0"/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2137251" y="4260315"/>
              <a:ext cx="330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IP</a:t>
              </a:r>
              <a:endParaRPr lang="pt-BR" sz="1200" dirty="0"/>
            </a:p>
          </p:txBody>
        </p:sp>
        <p:sp>
          <p:nvSpPr>
            <p:cNvPr id="108" name="CaixaDeTexto 107"/>
            <p:cNvSpPr txBox="1"/>
            <p:nvPr/>
          </p:nvSpPr>
          <p:spPr>
            <a:xfrm>
              <a:off x="2043193" y="4764371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LINK</a:t>
              </a:r>
              <a:endParaRPr lang="pt-BR" sz="1200" dirty="0"/>
            </a:p>
          </p:txBody>
        </p:sp>
        <p:sp>
          <p:nvSpPr>
            <p:cNvPr id="109" name="Retângulo 108"/>
            <p:cNvSpPr/>
            <p:nvPr/>
          </p:nvSpPr>
          <p:spPr>
            <a:xfrm>
              <a:off x="1644627" y="2883411"/>
              <a:ext cx="1343197" cy="4484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1644627" y="2877928"/>
              <a:ext cx="1339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GERENTE</a:t>
              </a:r>
            </a:p>
            <a:p>
              <a:pPr algn="ctr"/>
              <a:r>
                <a:rPr lang="en-US" sz="1200" b="1" dirty="0"/>
                <a:t>(NMS)</a:t>
              </a:r>
              <a:endParaRPr lang="pt-BR" sz="1200" b="1" dirty="0"/>
            </a:p>
          </p:txBody>
        </p:sp>
      </p:grpSp>
      <p:grpSp>
        <p:nvGrpSpPr>
          <p:cNvPr id="116" name="Grupo 52"/>
          <p:cNvGrpSpPr/>
          <p:nvPr/>
        </p:nvGrpSpPr>
        <p:grpSpPr>
          <a:xfrm>
            <a:off x="3533303" y="3453125"/>
            <a:ext cx="1354629" cy="2201773"/>
            <a:chOff x="1066098" y="2763937"/>
            <a:chExt cx="1354629" cy="2201773"/>
          </a:xfrm>
          <a:solidFill>
            <a:schemeClr val="bg1"/>
          </a:solidFill>
        </p:grpSpPr>
        <p:sp>
          <p:nvSpPr>
            <p:cNvPr id="117" name="Retângulo 116"/>
            <p:cNvSpPr/>
            <p:nvPr/>
          </p:nvSpPr>
          <p:spPr>
            <a:xfrm>
              <a:off x="1066098" y="2763937"/>
              <a:ext cx="1354629" cy="22017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18" name="Conector reto 117"/>
            <p:cNvCxnSpPr/>
            <p:nvPr/>
          </p:nvCxnSpPr>
          <p:spPr>
            <a:xfrm>
              <a:off x="1066098" y="3212432"/>
              <a:ext cx="1343197" cy="37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to 118"/>
            <p:cNvCxnSpPr/>
            <p:nvPr/>
          </p:nvCxnSpPr>
          <p:spPr>
            <a:xfrm>
              <a:off x="1066098" y="3626961"/>
              <a:ext cx="1343197" cy="37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to 119"/>
            <p:cNvCxnSpPr/>
            <p:nvPr/>
          </p:nvCxnSpPr>
          <p:spPr>
            <a:xfrm>
              <a:off x="1066098" y="4059009"/>
              <a:ext cx="1343197" cy="37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ector reto 120"/>
            <p:cNvCxnSpPr/>
            <p:nvPr/>
          </p:nvCxnSpPr>
          <p:spPr>
            <a:xfrm>
              <a:off x="1066098" y="4559289"/>
              <a:ext cx="1343197" cy="37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CaixaDeTexto 121"/>
          <p:cNvSpPr txBox="1"/>
          <p:nvPr/>
        </p:nvSpPr>
        <p:spPr>
          <a:xfrm>
            <a:off x="3912717" y="3965933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SNMP</a:t>
            </a:r>
            <a:endParaRPr lang="pt-BR" sz="1200" dirty="0"/>
          </a:p>
        </p:txBody>
      </p:sp>
      <p:sp>
        <p:nvSpPr>
          <p:cNvPr id="123" name="CaixaDeTexto 122"/>
          <p:cNvSpPr txBox="1"/>
          <p:nvPr/>
        </p:nvSpPr>
        <p:spPr>
          <a:xfrm>
            <a:off x="3965351" y="4381719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UDP</a:t>
            </a:r>
            <a:endParaRPr lang="pt-BR" sz="1200" dirty="0"/>
          </a:p>
        </p:txBody>
      </p:sp>
      <p:sp>
        <p:nvSpPr>
          <p:cNvPr id="124" name="CaixaDeTexto 123"/>
          <p:cNvSpPr txBox="1"/>
          <p:nvPr/>
        </p:nvSpPr>
        <p:spPr>
          <a:xfrm>
            <a:off x="4037359" y="4830029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IP</a:t>
            </a:r>
            <a:endParaRPr lang="pt-BR" sz="1200" dirty="0"/>
          </a:p>
        </p:txBody>
      </p:sp>
      <p:sp>
        <p:nvSpPr>
          <p:cNvPr id="125" name="CaixaDeTexto 124"/>
          <p:cNvSpPr txBox="1"/>
          <p:nvPr/>
        </p:nvSpPr>
        <p:spPr>
          <a:xfrm>
            <a:off x="3943301" y="5334085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LINK</a:t>
            </a:r>
            <a:endParaRPr lang="pt-BR" sz="1200" dirty="0"/>
          </a:p>
        </p:txBody>
      </p:sp>
      <p:sp>
        <p:nvSpPr>
          <p:cNvPr id="126" name="Retângulo 125"/>
          <p:cNvSpPr/>
          <p:nvPr/>
        </p:nvSpPr>
        <p:spPr>
          <a:xfrm>
            <a:off x="3544735" y="3453125"/>
            <a:ext cx="1343197" cy="4484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7" name="CaixaDeTexto 126"/>
          <p:cNvSpPr txBox="1"/>
          <p:nvPr/>
        </p:nvSpPr>
        <p:spPr>
          <a:xfrm>
            <a:off x="3680757" y="3429000"/>
            <a:ext cx="112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AGENTE SNMP</a:t>
            </a:r>
          </a:p>
          <a:p>
            <a:pPr algn="ctr"/>
            <a:r>
              <a:rPr lang="en-US" sz="1200" b="1" dirty="0"/>
              <a:t>(MIB CCN)</a:t>
            </a:r>
            <a:endParaRPr lang="pt-BR" sz="1200" b="1" dirty="0"/>
          </a:p>
        </p:txBody>
      </p:sp>
      <p:cxnSp>
        <p:nvCxnSpPr>
          <p:cNvPr id="128" name="Conector angulado 64"/>
          <p:cNvCxnSpPr>
            <a:stCxn id="111" idx="2"/>
            <a:endCxn id="117" idx="2"/>
          </p:cNvCxnSpPr>
          <p:nvPr/>
        </p:nvCxnSpPr>
        <p:spPr>
          <a:xfrm rot="16200000" flipH="1">
            <a:off x="2821754" y="4266034"/>
            <a:ext cx="12700" cy="2777727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de seta reta 65"/>
          <p:cNvCxnSpPr/>
          <p:nvPr/>
        </p:nvCxnSpPr>
        <p:spPr>
          <a:xfrm flipV="1">
            <a:off x="2098773" y="4101197"/>
            <a:ext cx="1445962" cy="3235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tângulo 129"/>
          <p:cNvSpPr/>
          <p:nvPr/>
        </p:nvSpPr>
        <p:spPr>
          <a:xfrm>
            <a:off x="2259754" y="3639532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b="1" dirty="0">
                <a:solidFill>
                  <a:srgbClr val="000000"/>
                </a:solidFill>
              </a:rPr>
              <a:t>MENSAGENS </a:t>
            </a:r>
          </a:p>
          <a:p>
            <a:pPr lvl="0" algn="ctr"/>
            <a:r>
              <a:rPr lang="en-US" sz="1200" b="1" dirty="0">
                <a:solidFill>
                  <a:srgbClr val="000000"/>
                </a:solidFill>
              </a:rPr>
              <a:t>SNMP</a:t>
            </a:r>
            <a:endParaRPr lang="pt-BR" sz="1200" b="1" dirty="0">
              <a:solidFill>
                <a:srgbClr val="000000"/>
              </a:solidFill>
            </a:endParaRPr>
          </a:p>
        </p:txBody>
      </p:sp>
      <p:sp>
        <p:nvSpPr>
          <p:cNvPr id="131" name="Retângulo 130"/>
          <p:cNvSpPr/>
          <p:nvPr/>
        </p:nvSpPr>
        <p:spPr>
          <a:xfrm>
            <a:off x="4883783" y="3905396"/>
            <a:ext cx="1317355" cy="1749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2" name="Conector reto 131"/>
          <p:cNvCxnSpPr/>
          <p:nvPr/>
        </p:nvCxnSpPr>
        <p:spPr>
          <a:xfrm>
            <a:off x="4846509" y="5248477"/>
            <a:ext cx="1343197" cy="3776"/>
          </a:xfrm>
          <a:prstGeom prst="lin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CaixaDeTexto 132"/>
          <p:cNvSpPr txBox="1"/>
          <p:nvPr/>
        </p:nvSpPr>
        <p:spPr>
          <a:xfrm>
            <a:off x="5134541" y="5325333"/>
            <a:ext cx="971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LINK/FACE</a:t>
            </a:r>
            <a:endParaRPr lang="pt-BR" sz="1200" dirty="0"/>
          </a:p>
        </p:txBody>
      </p:sp>
      <p:sp>
        <p:nvSpPr>
          <p:cNvPr id="134" name="Retângulo 133"/>
          <p:cNvSpPr/>
          <p:nvPr/>
        </p:nvSpPr>
        <p:spPr>
          <a:xfrm>
            <a:off x="3533303" y="3000854"/>
            <a:ext cx="2667835" cy="452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5" name="CaixaDeTexto 134"/>
          <p:cNvSpPr txBox="1"/>
          <p:nvPr/>
        </p:nvSpPr>
        <p:spPr>
          <a:xfrm>
            <a:off x="3518926" y="3072862"/>
            <a:ext cx="2682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PROCESSO DE MAPEAMENTO</a:t>
            </a:r>
            <a:endParaRPr lang="pt-BR" sz="1200" b="1" dirty="0"/>
          </a:p>
        </p:txBody>
      </p:sp>
      <p:sp>
        <p:nvSpPr>
          <p:cNvPr id="136" name="CaixaDeTexto 135"/>
          <p:cNvSpPr txBox="1"/>
          <p:nvPr/>
        </p:nvSpPr>
        <p:spPr>
          <a:xfrm>
            <a:off x="5089686" y="3447642"/>
            <a:ext cx="8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TRADUÇÃO</a:t>
            </a:r>
          </a:p>
          <a:p>
            <a:pPr algn="ctr"/>
            <a:r>
              <a:rPr lang="en-US" sz="1200" dirty="0"/>
              <a:t>SCNT</a:t>
            </a:r>
            <a:endParaRPr lang="pt-BR" sz="1200" dirty="0"/>
          </a:p>
        </p:txBody>
      </p:sp>
      <p:sp>
        <p:nvSpPr>
          <p:cNvPr id="137" name="CaixaDeTexto 136"/>
          <p:cNvSpPr txBox="1"/>
          <p:nvPr/>
        </p:nvSpPr>
        <p:spPr>
          <a:xfrm>
            <a:off x="699940" y="2924944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SERVIDOR</a:t>
            </a:r>
          </a:p>
          <a:p>
            <a:pPr algn="ctr"/>
            <a:r>
              <a:rPr lang="en-US" sz="1400" dirty="0"/>
              <a:t>DE GERÊNCIA</a:t>
            </a:r>
            <a:endParaRPr lang="pt-BR" sz="1400" dirty="0"/>
          </a:p>
        </p:txBody>
      </p:sp>
      <p:sp>
        <p:nvSpPr>
          <p:cNvPr id="138" name="Retângulo 137"/>
          <p:cNvSpPr/>
          <p:nvPr/>
        </p:nvSpPr>
        <p:spPr>
          <a:xfrm>
            <a:off x="7620506" y="3429000"/>
            <a:ext cx="1354629" cy="22017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9" name="Conector reto 138"/>
          <p:cNvCxnSpPr/>
          <p:nvPr/>
        </p:nvCxnSpPr>
        <p:spPr>
          <a:xfrm>
            <a:off x="7620506" y="3877495"/>
            <a:ext cx="1343197" cy="3776"/>
          </a:xfrm>
          <a:prstGeom prst="lin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to 139"/>
          <p:cNvCxnSpPr/>
          <p:nvPr/>
        </p:nvCxnSpPr>
        <p:spPr>
          <a:xfrm>
            <a:off x="7620506" y="5224352"/>
            <a:ext cx="1343197" cy="3776"/>
          </a:xfrm>
          <a:prstGeom prst="lin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CaixaDeTexto 140"/>
          <p:cNvSpPr txBox="1"/>
          <p:nvPr/>
        </p:nvSpPr>
        <p:spPr>
          <a:xfrm>
            <a:off x="7836530" y="5309960"/>
            <a:ext cx="971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LINK/FACE</a:t>
            </a:r>
            <a:endParaRPr lang="pt-BR" sz="1200" dirty="0"/>
          </a:p>
        </p:txBody>
      </p:sp>
      <p:sp>
        <p:nvSpPr>
          <p:cNvPr id="142" name="Retângulo 141"/>
          <p:cNvSpPr/>
          <p:nvPr/>
        </p:nvSpPr>
        <p:spPr>
          <a:xfrm>
            <a:off x="7631938" y="3429000"/>
            <a:ext cx="1343197" cy="4484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" name="CaixaDeTexto 142"/>
          <p:cNvSpPr txBox="1"/>
          <p:nvPr/>
        </p:nvSpPr>
        <p:spPr>
          <a:xfrm>
            <a:off x="7835526" y="3526022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AGENTE CCN</a:t>
            </a:r>
            <a:endParaRPr lang="pt-BR" sz="1200" b="1" dirty="0"/>
          </a:p>
        </p:txBody>
      </p:sp>
      <p:cxnSp>
        <p:nvCxnSpPr>
          <p:cNvPr id="144" name="Conector angulado 11"/>
          <p:cNvCxnSpPr>
            <a:stCxn id="131" idx="2"/>
            <a:endCxn id="138" idx="2"/>
          </p:cNvCxnSpPr>
          <p:nvPr/>
        </p:nvCxnSpPr>
        <p:spPr>
          <a:xfrm rot="5400000" flipH="1" flipV="1">
            <a:off x="6908078" y="4265156"/>
            <a:ext cx="24125" cy="2755360"/>
          </a:xfrm>
          <a:prstGeom prst="bentConnector3">
            <a:avLst>
              <a:gd name="adj1" fmla="val -9475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CaixaDeTexto 144"/>
          <p:cNvSpPr txBox="1"/>
          <p:nvPr/>
        </p:nvSpPr>
        <p:spPr>
          <a:xfrm>
            <a:off x="8086648" y="4263479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NE</a:t>
            </a:r>
          </a:p>
          <a:p>
            <a:pPr algn="ctr"/>
            <a:r>
              <a:rPr lang="en-US" sz="1200" dirty="0"/>
              <a:t>CCN</a:t>
            </a:r>
            <a:endParaRPr lang="pt-BR" sz="1200" dirty="0"/>
          </a:p>
        </p:txBody>
      </p:sp>
      <p:sp>
        <p:nvSpPr>
          <p:cNvPr id="146" name="CaixaDeTexto 145"/>
          <p:cNvSpPr txBox="1"/>
          <p:nvPr/>
        </p:nvSpPr>
        <p:spPr>
          <a:xfrm>
            <a:off x="4010270" y="2689175"/>
            <a:ext cx="1728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CCN</a:t>
            </a:r>
            <a:endParaRPr lang="pt-BR" sz="1400" dirty="0"/>
          </a:p>
        </p:txBody>
      </p:sp>
      <p:sp>
        <p:nvSpPr>
          <p:cNvPr id="147" name="CaixaDeTexto 146"/>
          <p:cNvSpPr txBox="1"/>
          <p:nvPr/>
        </p:nvSpPr>
        <p:spPr>
          <a:xfrm>
            <a:off x="7596336" y="2690336"/>
            <a:ext cx="13933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ELEMENTO</a:t>
            </a:r>
          </a:p>
          <a:p>
            <a:pPr algn="ctr"/>
            <a:r>
              <a:rPr lang="en-US" sz="1400" dirty="0"/>
              <a:t>GERENCIADO</a:t>
            </a:r>
          </a:p>
          <a:p>
            <a:pPr algn="ctr"/>
            <a:r>
              <a:rPr lang="en-US" sz="1400" dirty="0"/>
              <a:t>CCN NATIVO</a:t>
            </a:r>
            <a:endParaRPr lang="pt-BR" sz="1400" dirty="0"/>
          </a:p>
        </p:txBody>
      </p:sp>
      <p:cxnSp>
        <p:nvCxnSpPr>
          <p:cNvPr id="148" name="Conector de seta reta 92"/>
          <p:cNvCxnSpPr/>
          <p:nvPr/>
        </p:nvCxnSpPr>
        <p:spPr>
          <a:xfrm>
            <a:off x="6201138" y="4606870"/>
            <a:ext cx="1401000" cy="3876"/>
          </a:xfrm>
          <a:prstGeom prst="straightConnector1">
            <a:avLst/>
          </a:prstGeom>
          <a:ln w="3810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tângulo 148"/>
          <p:cNvSpPr/>
          <p:nvPr/>
        </p:nvSpPr>
        <p:spPr>
          <a:xfrm>
            <a:off x="6338798" y="4149080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b="1" dirty="0">
                <a:solidFill>
                  <a:srgbClr val="000000"/>
                </a:solidFill>
              </a:rPr>
              <a:t>MENSAGENS</a:t>
            </a:r>
          </a:p>
          <a:p>
            <a:pPr lvl="0" algn="ctr"/>
            <a:r>
              <a:rPr lang="en-US" sz="1200" b="1" dirty="0">
                <a:solidFill>
                  <a:srgbClr val="000000"/>
                </a:solidFill>
              </a:rPr>
              <a:t>CCN</a:t>
            </a:r>
            <a:endParaRPr lang="pt-BR" sz="1200" b="1" dirty="0">
              <a:solidFill>
                <a:srgbClr val="000000"/>
              </a:solidFill>
            </a:endParaRPr>
          </a:p>
        </p:txBody>
      </p:sp>
      <p:sp>
        <p:nvSpPr>
          <p:cNvPr id="150" name="CaixaDeTexto 149"/>
          <p:cNvSpPr txBox="1"/>
          <p:nvPr/>
        </p:nvSpPr>
        <p:spPr>
          <a:xfrm>
            <a:off x="5261458" y="4335487"/>
            <a:ext cx="628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PILHA</a:t>
            </a:r>
          </a:p>
          <a:p>
            <a:pPr algn="ctr"/>
            <a:r>
              <a:rPr lang="en-US" sz="1200" dirty="0"/>
              <a:t>CCN</a:t>
            </a:r>
            <a:endParaRPr lang="pt-BR" sz="1200" dirty="0"/>
          </a:p>
        </p:txBody>
      </p:sp>
      <p:cxnSp>
        <p:nvCxnSpPr>
          <p:cNvPr id="151" name="Conector de Seta Reta 150"/>
          <p:cNvCxnSpPr/>
          <p:nvPr/>
        </p:nvCxnSpPr>
        <p:spPr>
          <a:xfrm>
            <a:off x="4603762" y="3697287"/>
            <a:ext cx="648072" cy="0"/>
          </a:xfrm>
          <a:prstGeom prst="straightConnector1">
            <a:avLst/>
          </a:prstGeom>
          <a:ln w="19050">
            <a:solidFill>
              <a:srgbClr val="C00000"/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29510355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NONM: Projeto e arquitetura para gerência de redes orientadas a conteúdo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62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668421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Nomeação e descoberta dos nós</a:t>
            </a:r>
          </a:p>
          <a:p>
            <a:pPr marL="285750" indent="-285750">
              <a:buFontTx/>
              <a:buChar char="-"/>
            </a:pPr>
            <a:endParaRPr lang="pt-BR" sz="2600" dirty="0"/>
          </a:p>
          <a:p>
            <a:pPr marL="285750" indent="-285750">
              <a:buFontTx/>
              <a:buChar char="-"/>
            </a:pPr>
            <a:r>
              <a:rPr lang="en-US" sz="2600" dirty="0" err="1"/>
              <a:t>Nomeação</a:t>
            </a:r>
            <a:r>
              <a:rPr lang="en-US" sz="2600" dirty="0"/>
              <a:t> e </a:t>
            </a:r>
            <a:r>
              <a:rPr lang="en-US" sz="2600" dirty="0" err="1"/>
              <a:t>descoberta</a:t>
            </a:r>
            <a:r>
              <a:rPr lang="en-US" sz="2600" dirty="0"/>
              <a:t> </a:t>
            </a:r>
            <a:r>
              <a:rPr lang="en-US" sz="2600" dirty="0" err="1"/>
              <a:t>pode</a:t>
            </a:r>
            <a:r>
              <a:rPr lang="en-US" sz="2600" dirty="0"/>
              <a:t> </a:t>
            </a:r>
            <a:r>
              <a:rPr lang="en-US" sz="2600" dirty="0" err="1"/>
              <a:t>ser</a:t>
            </a:r>
            <a:r>
              <a:rPr lang="en-US" sz="2600" dirty="0"/>
              <a:t> </a:t>
            </a:r>
            <a:r>
              <a:rPr lang="en-US" sz="2600" dirty="0" err="1"/>
              <a:t>feita</a:t>
            </a:r>
            <a:r>
              <a:rPr lang="en-US" sz="2600" dirty="0"/>
              <a:t> de forma </a:t>
            </a:r>
            <a:r>
              <a:rPr lang="en-US" sz="2600" dirty="0" err="1"/>
              <a:t>hierarquica</a:t>
            </a:r>
            <a:r>
              <a:rPr lang="en-US" sz="2600" dirty="0"/>
              <a:t> de </a:t>
            </a:r>
            <a:r>
              <a:rPr lang="en-US" sz="2600" dirty="0" err="1"/>
              <a:t>acordo</a:t>
            </a:r>
            <a:r>
              <a:rPr lang="en-US" sz="2600" dirty="0"/>
              <a:t> com o </a:t>
            </a:r>
            <a:r>
              <a:rPr lang="en-US" sz="2600" dirty="0" err="1"/>
              <a:t>nome</a:t>
            </a:r>
            <a:r>
              <a:rPr lang="en-US" sz="2600" dirty="0"/>
              <a:t>/label para </a:t>
            </a:r>
            <a:r>
              <a:rPr lang="en-US" sz="2600" dirty="0" err="1"/>
              <a:t>localização</a:t>
            </a:r>
            <a:r>
              <a:rPr lang="en-US" sz="2600" dirty="0"/>
              <a:t> do </a:t>
            </a:r>
            <a:r>
              <a:rPr lang="en-US" sz="2600" dirty="0" err="1"/>
              <a:t>nó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rede</a:t>
            </a:r>
            <a:r>
              <a:rPr lang="en-US" sz="2600" dirty="0"/>
              <a:t>, </a:t>
            </a:r>
            <a:r>
              <a:rPr lang="en-US" sz="2600" dirty="0" err="1"/>
              <a:t>como</a:t>
            </a:r>
            <a:r>
              <a:rPr lang="en-US" sz="2600" dirty="0"/>
              <a:t> </a:t>
            </a:r>
            <a:r>
              <a:rPr lang="en-US" sz="2600" dirty="0" err="1"/>
              <a:t>por</a:t>
            </a:r>
            <a:r>
              <a:rPr lang="en-US" sz="2600" dirty="0"/>
              <a:t> </a:t>
            </a:r>
            <a:r>
              <a:rPr lang="en-US" sz="2600" dirty="0" err="1"/>
              <a:t>exemplo</a:t>
            </a:r>
            <a:r>
              <a:rPr lang="en-US" sz="2600" dirty="0"/>
              <a:t>: “</a:t>
            </a:r>
            <a:r>
              <a:rPr lang="pt-BR" sz="2600" b="1" i="1" dirty="0"/>
              <a:t>/&lt;network&gt;/site/&lt;ne&gt;</a:t>
            </a:r>
            <a:r>
              <a:rPr lang="en-US" sz="2600" b="1" dirty="0"/>
              <a:t>/”</a:t>
            </a:r>
            <a:r>
              <a:rPr lang="en-US" sz="2600" dirty="0"/>
              <a:t>.</a:t>
            </a:r>
          </a:p>
          <a:p>
            <a:pPr marL="285750" indent="-285750">
              <a:buFontTx/>
              <a:buChar char="-"/>
            </a:pPr>
            <a:endParaRPr lang="pt-BR" sz="2600" dirty="0"/>
          </a:p>
          <a:p>
            <a:pPr marL="285750" indent="-285750">
              <a:buFontTx/>
              <a:buChar char="-"/>
            </a:pPr>
            <a:endParaRPr lang="pt-BR" sz="2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980836" y="6093296"/>
            <a:ext cx="8487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A K </a:t>
            </a:r>
            <a:r>
              <a:rPr lang="pt-BR" sz="1400" dirty="0" err="1"/>
              <a:t>MMahmudul</a:t>
            </a:r>
            <a:r>
              <a:rPr lang="pt-BR" sz="1400" dirty="0"/>
              <a:t> </a:t>
            </a:r>
            <a:r>
              <a:rPr lang="pt-BR" sz="1400" dirty="0" err="1"/>
              <a:t>Hoque</a:t>
            </a:r>
            <a:r>
              <a:rPr lang="pt-BR" sz="1400" dirty="0"/>
              <a:t>, </a:t>
            </a:r>
            <a:r>
              <a:rPr lang="pt-BR" sz="1400" dirty="0" err="1"/>
              <a:t>Syed</a:t>
            </a:r>
            <a:r>
              <a:rPr lang="pt-BR" sz="1400" dirty="0"/>
              <a:t> </a:t>
            </a:r>
            <a:r>
              <a:rPr lang="pt-BR" sz="1400" dirty="0" err="1"/>
              <a:t>Obaid</a:t>
            </a:r>
            <a:r>
              <a:rPr lang="pt-BR" sz="1400" dirty="0"/>
              <a:t> Amin, Adam </a:t>
            </a:r>
            <a:r>
              <a:rPr lang="pt-BR" sz="1400" dirty="0" err="1"/>
              <a:t>Alyyan</a:t>
            </a:r>
            <a:r>
              <a:rPr lang="pt-BR" sz="1400" dirty="0"/>
              <a:t>, </a:t>
            </a:r>
            <a:r>
              <a:rPr lang="pt-BR" sz="1400" dirty="0" err="1"/>
              <a:t>Beichuan</a:t>
            </a:r>
            <a:r>
              <a:rPr lang="pt-BR" sz="1400" dirty="0"/>
              <a:t> Zhang, </a:t>
            </a:r>
            <a:r>
              <a:rPr lang="pt-BR" sz="1400" dirty="0" err="1"/>
              <a:t>Lixia</a:t>
            </a:r>
            <a:r>
              <a:rPr lang="pt-BR" sz="1400" dirty="0"/>
              <a:t> Zhang, </a:t>
            </a:r>
          </a:p>
          <a:p>
            <a:r>
              <a:rPr lang="pt-BR" sz="1400" dirty="0"/>
              <a:t>Lan Wang, “</a:t>
            </a:r>
            <a:r>
              <a:rPr lang="en-US" sz="1400" dirty="0"/>
              <a:t>NLSR: Named-data Link State Routing Protocol</a:t>
            </a:r>
            <a:r>
              <a:rPr lang="pt-BR" sz="1400" dirty="0"/>
              <a:t>,” In </a:t>
            </a:r>
            <a:r>
              <a:rPr lang="pt-BR" sz="1400" dirty="0" err="1"/>
              <a:t>Sigcomm</a:t>
            </a:r>
            <a:r>
              <a:rPr lang="pt-BR" sz="1400" dirty="0"/>
              <a:t> 2013, Hong Kong ,  Ag. 2013.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372719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763688" y="3489996"/>
            <a:ext cx="6480720" cy="30818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74" name="Retângulo de cantos arredondados 73"/>
          <p:cNvSpPr/>
          <p:nvPr/>
        </p:nvSpPr>
        <p:spPr>
          <a:xfrm>
            <a:off x="3752475" y="1700808"/>
            <a:ext cx="2368595" cy="21890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5437116" y="3850036"/>
            <a:ext cx="2569780" cy="256978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051720" y="3850036"/>
            <a:ext cx="2569780" cy="256978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dk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NONM: Projeto e arquitetura para gerência de redes orientadas a conteúdo</a:t>
            </a:r>
          </a:p>
        </p:txBody>
      </p:sp>
      <p:sp>
        <p:nvSpPr>
          <p:cNvPr id="62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89562" y="1196752"/>
            <a:ext cx="4877375" cy="9361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Nomeação e </a:t>
            </a:r>
          </a:p>
          <a:p>
            <a:pPr marL="0" indent="0">
              <a:buNone/>
            </a:pPr>
            <a:r>
              <a:rPr lang="pt-BR" sz="2600" dirty="0"/>
              <a:t>descoberta dos nós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545546" y="4436690"/>
            <a:ext cx="724552" cy="676262"/>
            <a:chOff x="2340683" y="4265036"/>
            <a:chExt cx="724552" cy="676262"/>
          </a:xfrm>
        </p:grpSpPr>
        <p:sp>
          <p:nvSpPr>
            <p:cNvPr id="34" name="Elipse 33"/>
            <p:cNvSpPr/>
            <p:nvPr/>
          </p:nvSpPr>
          <p:spPr>
            <a:xfrm>
              <a:off x="2340683" y="4265036"/>
              <a:ext cx="724552" cy="676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2403561" y="4353785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NE1</a:t>
              </a:r>
            </a:p>
            <a:p>
              <a:pPr algn="ctr"/>
              <a:r>
                <a:rPr lang="en-US" sz="1400" dirty="0"/>
                <a:t>CCN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209420" y="4774821"/>
            <a:ext cx="724552" cy="676262"/>
            <a:chOff x="2642628" y="5044606"/>
            <a:chExt cx="724552" cy="676262"/>
          </a:xfrm>
        </p:grpSpPr>
        <p:sp>
          <p:nvSpPr>
            <p:cNvPr id="36" name="Elipse 35"/>
            <p:cNvSpPr/>
            <p:nvPr/>
          </p:nvSpPr>
          <p:spPr>
            <a:xfrm>
              <a:off x="2642628" y="5044606"/>
              <a:ext cx="724552" cy="676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2717806" y="5129871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NE2</a:t>
              </a:r>
            </a:p>
            <a:p>
              <a:pPr algn="ctr"/>
              <a:r>
                <a:rPr lang="en-US" sz="1400" dirty="0"/>
                <a:t>CCN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114633" y="5431111"/>
            <a:ext cx="724552" cy="676262"/>
            <a:chOff x="3420734" y="4155516"/>
            <a:chExt cx="724552" cy="676262"/>
          </a:xfrm>
        </p:grpSpPr>
        <p:sp>
          <p:nvSpPr>
            <p:cNvPr id="38" name="Elipse 37"/>
            <p:cNvSpPr/>
            <p:nvPr/>
          </p:nvSpPr>
          <p:spPr>
            <a:xfrm>
              <a:off x="3420734" y="4155516"/>
              <a:ext cx="724552" cy="676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3495912" y="4232037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NE3</a:t>
              </a:r>
            </a:p>
            <a:p>
              <a:pPr algn="ctr"/>
              <a:r>
                <a:rPr lang="en-US" sz="1400" dirty="0"/>
                <a:t>CCN</a:t>
              </a: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349780" y="4193289"/>
            <a:ext cx="786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FEEC</a:t>
            </a:r>
            <a:endParaRPr lang="pt-BR" sz="2400" b="1" dirty="0"/>
          </a:p>
        </p:txBody>
      </p:sp>
      <p:sp>
        <p:nvSpPr>
          <p:cNvPr id="83" name="CaixaDeTexto 82"/>
          <p:cNvSpPr txBox="1"/>
          <p:nvPr/>
        </p:nvSpPr>
        <p:spPr>
          <a:xfrm>
            <a:off x="3079639" y="4156107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IC</a:t>
            </a:r>
            <a:endParaRPr lang="pt-BR" sz="2400" b="1" dirty="0"/>
          </a:p>
        </p:txBody>
      </p:sp>
      <p:sp>
        <p:nvSpPr>
          <p:cNvPr id="86" name="CaixaDeTexto 85"/>
          <p:cNvSpPr txBox="1"/>
          <p:nvPr/>
        </p:nvSpPr>
        <p:spPr>
          <a:xfrm>
            <a:off x="4413521" y="5982489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Unicamp</a:t>
            </a:r>
            <a:endParaRPr lang="pt-BR" b="1" dirty="0"/>
          </a:p>
        </p:txBody>
      </p:sp>
      <p:sp>
        <p:nvSpPr>
          <p:cNvPr id="89" name="CaixaDeTexto 88"/>
          <p:cNvSpPr txBox="1"/>
          <p:nvPr/>
        </p:nvSpPr>
        <p:spPr>
          <a:xfrm>
            <a:off x="6156506" y="284468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Tabela</a:t>
            </a:r>
            <a:r>
              <a:rPr lang="en-US" sz="1600" b="1" dirty="0"/>
              <a:t> </a:t>
            </a:r>
            <a:r>
              <a:rPr lang="en-US" sz="1600" b="1" dirty="0" err="1"/>
              <a:t>dinâmica</a:t>
            </a:r>
            <a:r>
              <a:rPr lang="en-US" sz="1600" b="1" dirty="0"/>
              <a:t> no gateway com label/</a:t>
            </a:r>
            <a:r>
              <a:rPr lang="en-US" sz="1600" b="1" dirty="0" err="1"/>
              <a:t>nomes</a:t>
            </a:r>
            <a:r>
              <a:rPr lang="en-US" sz="1600" b="1" dirty="0"/>
              <a:t> </a:t>
            </a:r>
            <a:r>
              <a:rPr lang="pt-BR" sz="1600" b="1" dirty="0"/>
              <a:t>dos nós CCN</a:t>
            </a:r>
            <a:endParaRPr lang="en-US" sz="1600" b="1" dirty="0"/>
          </a:p>
        </p:txBody>
      </p:sp>
      <p:grpSp>
        <p:nvGrpSpPr>
          <p:cNvPr id="68" name="Grupo 67"/>
          <p:cNvGrpSpPr/>
          <p:nvPr/>
        </p:nvGrpSpPr>
        <p:grpSpPr>
          <a:xfrm>
            <a:off x="4458319" y="3562004"/>
            <a:ext cx="1008190" cy="940996"/>
            <a:chOff x="4098279" y="3214305"/>
            <a:chExt cx="1008190" cy="940996"/>
          </a:xfrm>
        </p:grpSpPr>
        <p:sp>
          <p:nvSpPr>
            <p:cNvPr id="43" name="Elipse 42"/>
            <p:cNvSpPr/>
            <p:nvPr/>
          </p:nvSpPr>
          <p:spPr>
            <a:xfrm>
              <a:off x="4098279" y="3214305"/>
              <a:ext cx="1008190" cy="9409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4184793" y="3303054"/>
              <a:ext cx="83516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SNMP</a:t>
              </a:r>
            </a:p>
            <a:p>
              <a:pPr algn="ctr"/>
              <a:r>
                <a:rPr lang="en-US" sz="1400" b="1" dirty="0"/>
                <a:t>Gateway</a:t>
              </a:r>
            </a:p>
            <a:p>
              <a:pPr algn="ctr"/>
              <a:r>
                <a:rPr lang="en-US" sz="1400" b="1" dirty="0"/>
                <a:t>CCN</a:t>
              </a: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5730042" y="4525439"/>
            <a:ext cx="724552" cy="676262"/>
            <a:chOff x="2340683" y="4265036"/>
            <a:chExt cx="724552" cy="676262"/>
          </a:xfrm>
        </p:grpSpPr>
        <p:sp>
          <p:nvSpPr>
            <p:cNvPr id="56" name="Elipse 55"/>
            <p:cNvSpPr/>
            <p:nvPr/>
          </p:nvSpPr>
          <p:spPr>
            <a:xfrm>
              <a:off x="2340683" y="4265036"/>
              <a:ext cx="724552" cy="676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2403561" y="4353785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NE1</a:t>
              </a:r>
            </a:p>
            <a:p>
              <a:pPr algn="ctr"/>
              <a:r>
                <a:rPr lang="en-US" sz="1400" dirty="0"/>
                <a:t>CCN</a:t>
              </a: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6248378" y="5567414"/>
            <a:ext cx="724552" cy="676262"/>
            <a:chOff x="3420734" y="4155516"/>
            <a:chExt cx="724552" cy="676262"/>
          </a:xfrm>
        </p:grpSpPr>
        <p:sp>
          <p:nvSpPr>
            <p:cNvPr id="59" name="Elipse 58"/>
            <p:cNvSpPr/>
            <p:nvPr/>
          </p:nvSpPr>
          <p:spPr>
            <a:xfrm>
              <a:off x="3420734" y="4155516"/>
              <a:ext cx="724552" cy="676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3495912" y="4232037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NE3</a:t>
              </a:r>
            </a:p>
            <a:p>
              <a:pPr algn="ctr"/>
              <a:r>
                <a:rPr lang="en-US" sz="1400" dirty="0"/>
                <a:t>CCN</a:t>
              </a:r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7015800" y="4831370"/>
            <a:ext cx="724552" cy="676262"/>
            <a:chOff x="2642628" y="5044606"/>
            <a:chExt cx="724552" cy="676262"/>
          </a:xfrm>
        </p:grpSpPr>
        <p:sp>
          <p:nvSpPr>
            <p:cNvPr id="63" name="Elipse 62"/>
            <p:cNvSpPr/>
            <p:nvPr/>
          </p:nvSpPr>
          <p:spPr>
            <a:xfrm>
              <a:off x="2642628" y="5044606"/>
              <a:ext cx="724552" cy="67626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2717806" y="5129871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NE2</a:t>
              </a:r>
            </a:p>
            <a:p>
              <a:pPr algn="ctr"/>
              <a:r>
                <a:rPr lang="en-US" sz="1400" dirty="0"/>
                <a:t>CCN</a:t>
              </a:r>
            </a:p>
          </p:txBody>
        </p:sp>
      </p:grpSp>
      <p:cxnSp>
        <p:nvCxnSpPr>
          <p:cNvPr id="9" name="Conector reto 8"/>
          <p:cNvCxnSpPr>
            <a:stCxn id="36" idx="7"/>
            <a:endCxn id="34" idx="2"/>
          </p:cNvCxnSpPr>
          <p:nvPr/>
        </p:nvCxnSpPr>
        <p:spPr>
          <a:xfrm flipV="1">
            <a:off x="2827864" y="4774821"/>
            <a:ext cx="717682" cy="9903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stCxn id="36" idx="4"/>
            <a:endCxn id="38" idx="2"/>
          </p:cNvCxnSpPr>
          <p:nvPr/>
        </p:nvCxnSpPr>
        <p:spPr>
          <a:xfrm>
            <a:off x="2571696" y="5451083"/>
            <a:ext cx="542937" cy="31815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38" idx="7"/>
            <a:endCxn id="34" idx="4"/>
          </p:cNvCxnSpPr>
          <p:nvPr/>
        </p:nvCxnSpPr>
        <p:spPr>
          <a:xfrm flipV="1">
            <a:off x="3733077" y="5112952"/>
            <a:ext cx="174745" cy="4171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stCxn id="56" idx="6"/>
          </p:cNvCxnSpPr>
          <p:nvPr/>
        </p:nvCxnSpPr>
        <p:spPr>
          <a:xfrm>
            <a:off x="6454594" y="4863570"/>
            <a:ext cx="695405" cy="5306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59" idx="6"/>
            <a:endCxn id="63" idx="4"/>
          </p:cNvCxnSpPr>
          <p:nvPr/>
        </p:nvCxnSpPr>
        <p:spPr>
          <a:xfrm flipV="1">
            <a:off x="6972930" y="5507632"/>
            <a:ext cx="405146" cy="39791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>
            <a:stCxn id="59" idx="2"/>
            <a:endCxn id="56" idx="4"/>
          </p:cNvCxnSpPr>
          <p:nvPr/>
        </p:nvCxnSpPr>
        <p:spPr>
          <a:xfrm flipH="1" flipV="1">
            <a:off x="6092318" y="5201701"/>
            <a:ext cx="156060" cy="70384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>
            <a:stCxn id="43" idx="3"/>
            <a:endCxn id="34" idx="7"/>
          </p:cNvCxnSpPr>
          <p:nvPr/>
        </p:nvCxnSpPr>
        <p:spPr>
          <a:xfrm flipH="1">
            <a:off x="4163990" y="4365194"/>
            <a:ext cx="441975" cy="17053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>
            <a:stCxn id="43" idx="5"/>
            <a:endCxn id="56" idx="1"/>
          </p:cNvCxnSpPr>
          <p:nvPr/>
        </p:nvCxnSpPr>
        <p:spPr>
          <a:xfrm>
            <a:off x="5318863" y="4365194"/>
            <a:ext cx="517287" cy="25928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aixaDeTexto 74"/>
          <p:cNvSpPr txBox="1"/>
          <p:nvPr/>
        </p:nvSpPr>
        <p:spPr>
          <a:xfrm>
            <a:off x="4013944" y="1700808"/>
            <a:ext cx="185499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LabelNome</a:t>
            </a:r>
            <a:endParaRPr lang="en-US" b="1" dirty="0"/>
          </a:p>
          <a:p>
            <a:pPr algn="ctr"/>
            <a:r>
              <a:rPr lang="en-US" sz="1600" dirty="0"/>
              <a:t>/</a:t>
            </a:r>
            <a:r>
              <a:rPr lang="en-US" sz="1600" dirty="0" err="1"/>
              <a:t>unicamp</a:t>
            </a:r>
            <a:r>
              <a:rPr lang="en-US" sz="1600" dirty="0"/>
              <a:t>/</a:t>
            </a:r>
            <a:r>
              <a:rPr lang="en-US" sz="1600" b="1" dirty="0" err="1"/>
              <a:t>feec</a:t>
            </a:r>
            <a:r>
              <a:rPr lang="en-US" sz="1600" dirty="0"/>
              <a:t>/ne1</a:t>
            </a:r>
          </a:p>
          <a:p>
            <a:pPr algn="ctr" fontAlgn="t"/>
            <a:r>
              <a:rPr lang="en-US" sz="1600" dirty="0"/>
              <a:t>/</a:t>
            </a:r>
            <a:r>
              <a:rPr lang="en-US" sz="1600" dirty="0" err="1"/>
              <a:t>unicamp</a:t>
            </a:r>
            <a:r>
              <a:rPr lang="en-US" sz="1600" dirty="0"/>
              <a:t>/</a:t>
            </a:r>
            <a:r>
              <a:rPr lang="en-US" sz="1600" b="1" dirty="0" err="1"/>
              <a:t>feec</a:t>
            </a:r>
            <a:r>
              <a:rPr lang="en-US" sz="1600" dirty="0"/>
              <a:t>/ne2</a:t>
            </a:r>
            <a:endParaRPr lang="pt-BR" sz="1600" dirty="0"/>
          </a:p>
          <a:p>
            <a:pPr algn="ctr" fontAlgn="t"/>
            <a:r>
              <a:rPr lang="en-US" sz="1600" dirty="0"/>
              <a:t>/</a:t>
            </a:r>
            <a:r>
              <a:rPr lang="en-US" sz="1600" dirty="0" err="1"/>
              <a:t>unicamp</a:t>
            </a:r>
            <a:r>
              <a:rPr lang="en-US" sz="1600" dirty="0"/>
              <a:t>/</a:t>
            </a:r>
            <a:r>
              <a:rPr lang="en-US" sz="1600" b="1" dirty="0" err="1"/>
              <a:t>feec</a:t>
            </a:r>
            <a:r>
              <a:rPr lang="en-US" sz="1600" dirty="0"/>
              <a:t>/ne3</a:t>
            </a:r>
            <a:endParaRPr lang="pt-BR" sz="1600" dirty="0"/>
          </a:p>
          <a:p>
            <a:pPr algn="ctr" fontAlgn="t"/>
            <a:r>
              <a:rPr lang="en-US" sz="1600" dirty="0"/>
              <a:t>/</a:t>
            </a:r>
            <a:r>
              <a:rPr lang="en-US" sz="1600" dirty="0" err="1"/>
              <a:t>unicamp</a:t>
            </a:r>
            <a:r>
              <a:rPr lang="en-US" sz="1600" b="1" dirty="0"/>
              <a:t>/</a:t>
            </a:r>
            <a:r>
              <a:rPr lang="en-US" sz="1600" b="1" dirty="0" err="1"/>
              <a:t>ic</a:t>
            </a:r>
            <a:r>
              <a:rPr lang="en-US" sz="1600" dirty="0"/>
              <a:t>/ne1</a:t>
            </a:r>
            <a:endParaRPr lang="pt-BR" sz="1600" dirty="0"/>
          </a:p>
          <a:p>
            <a:pPr algn="ctr" fontAlgn="t"/>
            <a:r>
              <a:rPr lang="en-US" sz="1600" dirty="0"/>
              <a:t>/</a:t>
            </a:r>
            <a:r>
              <a:rPr lang="en-US" sz="1600" dirty="0" err="1"/>
              <a:t>unicamp</a:t>
            </a:r>
            <a:r>
              <a:rPr lang="en-US" sz="1600" dirty="0"/>
              <a:t>/</a:t>
            </a:r>
            <a:r>
              <a:rPr lang="en-US" sz="1600" b="1" dirty="0" err="1"/>
              <a:t>ic</a:t>
            </a:r>
            <a:r>
              <a:rPr lang="en-US" sz="1600" dirty="0"/>
              <a:t>/ne2</a:t>
            </a:r>
            <a:endParaRPr lang="pt-BR" sz="1600" dirty="0"/>
          </a:p>
          <a:p>
            <a:pPr algn="ctr" fontAlgn="t"/>
            <a:r>
              <a:rPr lang="en-US" sz="1600" dirty="0"/>
              <a:t>/</a:t>
            </a:r>
            <a:r>
              <a:rPr lang="en-US" sz="1600" dirty="0" err="1"/>
              <a:t>unicamp</a:t>
            </a:r>
            <a:r>
              <a:rPr lang="en-US" sz="1600" b="1" dirty="0"/>
              <a:t>/</a:t>
            </a:r>
            <a:r>
              <a:rPr lang="en-US" sz="1600" b="1" dirty="0" err="1"/>
              <a:t>ic</a:t>
            </a:r>
            <a:r>
              <a:rPr lang="en-US" sz="1600" dirty="0"/>
              <a:t>/ne3</a:t>
            </a: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961999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62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14400" y="1340768"/>
            <a:ext cx="80772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en-US" sz="2800" dirty="0" err="1"/>
              <a:t>Descrição</a:t>
            </a:r>
            <a:r>
              <a:rPr lang="en-US" sz="2800" dirty="0"/>
              <a:t> das </a:t>
            </a:r>
            <a:r>
              <a:rPr lang="en-US" sz="2800" dirty="0" err="1"/>
              <a:t>operações</a:t>
            </a:r>
            <a:r>
              <a:rPr lang="en-US" sz="2800" dirty="0"/>
              <a:t> </a:t>
            </a:r>
            <a:r>
              <a:rPr lang="en-US" sz="2800" dirty="0" err="1"/>
              <a:t>básicas</a:t>
            </a:r>
            <a:r>
              <a:rPr lang="en-US" sz="2800" dirty="0"/>
              <a:t> do SNMP</a:t>
            </a: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r>
              <a:rPr lang="pt-BR" sz="2600" b="1" dirty="0"/>
              <a:t>GET:</a:t>
            </a:r>
            <a:r>
              <a:rPr lang="pt-BR" sz="2600" dirty="0"/>
              <a:t> faz  a leitura do valor de uma ou mais instâncias de objetos da MIB.</a:t>
            </a:r>
          </a:p>
          <a:p>
            <a:endParaRPr lang="pt-BR" sz="2600" dirty="0"/>
          </a:p>
          <a:p>
            <a:r>
              <a:rPr lang="en-US" sz="2600" b="1" dirty="0"/>
              <a:t>GET-NEXT: </a:t>
            </a:r>
            <a:r>
              <a:rPr lang="pt-BR" sz="2600" dirty="0"/>
              <a:t>faz  a leitura do valor da próxima instância de objetos da MIB na lista da tabela.</a:t>
            </a:r>
            <a:endParaRPr lang="en-US" sz="2600" dirty="0"/>
          </a:p>
          <a:p>
            <a:endParaRPr lang="en-US" sz="2600" dirty="0"/>
          </a:p>
          <a:p>
            <a:r>
              <a:rPr lang="en-US" sz="2600" b="1" dirty="0"/>
              <a:t>GET-BULK: </a:t>
            </a:r>
            <a:r>
              <a:rPr lang="pt-BR" sz="2600" dirty="0"/>
              <a:t>faz  a leitura dos valores em grandes blocos de dados, valores em uma grande tabela</a:t>
            </a:r>
            <a:r>
              <a:rPr lang="en-US" sz="2600" dirty="0"/>
              <a:t>. </a:t>
            </a:r>
          </a:p>
          <a:p>
            <a:endParaRPr lang="en-US" sz="2600" dirty="0"/>
          </a:p>
          <a:p>
            <a:r>
              <a:rPr lang="en-US" sz="2600" b="1" dirty="0"/>
              <a:t>SET: </a:t>
            </a:r>
            <a:r>
              <a:rPr lang="pt-BR" sz="2600" dirty="0"/>
              <a:t>define/altera o valores de uma ou mais instâncias de objetos da MIB.</a:t>
            </a:r>
            <a:endParaRPr lang="en-US" sz="2600" dirty="0"/>
          </a:p>
          <a:p>
            <a:endParaRPr lang="en-US" sz="2600" dirty="0"/>
          </a:p>
          <a:p>
            <a:r>
              <a:rPr lang="en-US" sz="2600" b="1" dirty="0"/>
              <a:t>TRAP: </a:t>
            </a:r>
            <a:r>
              <a:rPr lang="pt-BR" sz="2600" dirty="0"/>
              <a:t>informa um evento ao gerente. </a:t>
            </a:r>
            <a:endParaRPr lang="en-US" sz="2600" dirty="0"/>
          </a:p>
          <a:p>
            <a:endParaRPr lang="en-US" sz="2600" dirty="0"/>
          </a:p>
          <a:p>
            <a:endParaRPr lang="en-US" sz="2400" dirty="0"/>
          </a:p>
          <a:p>
            <a:endParaRPr lang="pt-BR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Autofit/>
          </a:bodyPr>
          <a:lstStyle/>
          <a:p>
            <a:r>
              <a:rPr lang="pt-BR" sz="3200" dirty="0"/>
              <a:t>Mapeamento das operações básicas do SNMP para CCN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50342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4400" y="1340768"/>
            <a:ext cx="8077200" cy="380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dirty="0"/>
              <a:t>- Mapeamento SCNT: </a:t>
            </a:r>
            <a:r>
              <a:rPr lang="pt-BR" sz="2600" b="1" dirty="0">
                <a:solidFill>
                  <a:schemeClr val="accent6">
                    <a:lumMod val="75000"/>
                  </a:schemeClr>
                </a:solidFill>
              </a:rPr>
              <a:t>Consulta</a:t>
            </a:r>
            <a:endParaRPr lang="pt-BR" sz="2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1882813"/>
            <a:ext cx="6537920" cy="449851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 (</a:t>
            </a:r>
            <a:r>
              <a:rPr lang="pt-BR" sz="3200" i="1" dirty="0"/>
              <a:t>tradução SCNT</a:t>
            </a:r>
            <a:r>
              <a:rPr lang="pt-BR" sz="32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40943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4400" y="1340768"/>
            <a:ext cx="8077200" cy="380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dirty="0"/>
              <a:t>- Mapeamento SCNT: </a:t>
            </a:r>
            <a:r>
              <a:rPr lang="pt-BR" sz="2600" b="1" dirty="0">
                <a:solidFill>
                  <a:srgbClr val="00B050"/>
                </a:solidFill>
              </a:rPr>
              <a:t>Resposta</a:t>
            </a:r>
            <a:endParaRPr lang="pt-BR" sz="2600" dirty="0">
              <a:solidFill>
                <a:srgbClr val="00B05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1864153"/>
            <a:ext cx="6565040" cy="45171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 (</a:t>
            </a:r>
            <a:r>
              <a:rPr lang="pt-BR" sz="3200" i="1" dirty="0"/>
              <a:t>tradução SCNT</a:t>
            </a:r>
            <a:r>
              <a:rPr lang="pt-BR" sz="32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1221340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66" name="Retângulo 65"/>
          <p:cNvSpPr/>
          <p:nvPr/>
        </p:nvSpPr>
        <p:spPr>
          <a:xfrm>
            <a:off x="3684094" y="2463279"/>
            <a:ext cx="2724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b="1" i="1" dirty="0"/>
              <a:t>(Interest</a:t>
            </a:r>
            <a:r>
              <a:rPr lang="en-US" sz="1200" i="1" dirty="0"/>
              <a:t> /NE2/</a:t>
            </a:r>
            <a:r>
              <a:rPr lang="en-US" sz="1200" i="1" dirty="0" err="1"/>
              <a:t>ccnSystem</a:t>
            </a:r>
            <a:r>
              <a:rPr lang="en-US" sz="1200" i="1" dirty="0"/>
              <a:t>/</a:t>
            </a:r>
            <a:r>
              <a:rPr lang="en-US" sz="1200" i="1" dirty="0" err="1"/>
              <a:t>ccnsysUptime</a:t>
            </a:r>
            <a:r>
              <a:rPr lang="en-US" sz="1200" i="1" dirty="0"/>
              <a:t>)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1848771" y="2276872"/>
            <a:ext cx="1855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</a:t>
            </a:r>
            <a:r>
              <a:rPr lang="en-US" sz="1200" b="1" dirty="0"/>
              <a:t>GET Request </a:t>
            </a:r>
          </a:p>
          <a:p>
            <a:pPr algn="ctr"/>
            <a:r>
              <a:rPr lang="en-US" sz="1200" i="1" dirty="0"/>
              <a:t>OID 1.3.6.1.2.1.100.1.2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ccnsysUptime</a:t>
            </a:r>
            <a:r>
              <a:rPr lang="en-US" sz="1200" dirty="0"/>
              <a:t>)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3487518" y="4869160"/>
            <a:ext cx="2579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(</a:t>
            </a:r>
            <a:r>
              <a:rPr lang="en-US" sz="1200" b="1" i="1" dirty="0"/>
              <a:t>Data</a:t>
            </a:r>
            <a:r>
              <a:rPr lang="en-US" sz="1200" i="1" dirty="0"/>
              <a:t> /NE2/</a:t>
            </a:r>
            <a:r>
              <a:rPr lang="en-US" sz="1200" i="1" dirty="0" err="1"/>
              <a:t>ccnSystem</a:t>
            </a:r>
            <a:r>
              <a:rPr lang="en-US" sz="1200" i="1" dirty="0"/>
              <a:t>/</a:t>
            </a:r>
            <a:r>
              <a:rPr lang="en-US" sz="1200" i="1" dirty="0" err="1"/>
              <a:t>ccnsysUptime</a:t>
            </a:r>
            <a:r>
              <a:rPr lang="en-US" sz="1200" dirty="0"/>
              <a:t>)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1780759" y="4797152"/>
            <a:ext cx="1827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GET Response </a:t>
            </a:r>
          </a:p>
          <a:p>
            <a:pPr algn="ctr"/>
            <a:r>
              <a:rPr lang="en-US" sz="1200" dirty="0"/>
              <a:t>(</a:t>
            </a:r>
            <a:r>
              <a:rPr lang="en-US" sz="1200" i="1" dirty="0" err="1"/>
              <a:t>ccnSystem</a:t>
            </a:r>
            <a:r>
              <a:rPr lang="en-US" sz="1200" i="1" dirty="0"/>
              <a:t>/</a:t>
            </a:r>
            <a:r>
              <a:rPr lang="en-US" sz="1200" i="1" dirty="0" err="1"/>
              <a:t>ccnsysUptime</a:t>
            </a:r>
            <a:r>
              <a:rPr lang="en-US" sz="1200" dirty="0"/>
              <a:t>)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6173017" y="4790838"/>
            <a:ext cx="2579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(</a:t>
            </a:r>
            <a:r>
              <a:rPr lang="en-US" sz="1200" b="1" i="1" dirty="0"/>
              <a:t>Data</a:t>
            </a:r>
            <a:r>
              <a:rPr lang="en-US" sz="1200" i="1" dirty="0"/>
              <a:t> /NE2/</a:t>
            </a:r>
            <a:r>
              <a:rPr lang="en-US" sz="1200" i="1" dirty="0" err="1"/>
              <a:t>ccnSystem</a:t>
            </a:r>
            <a:r>
              <a:rPr lang="en-US" sz="1200" i="1" dirty="0"/>
              <a:t>/</a:t>
            </a:r>
            <a:r>
              <a:rPr lang="en-US" sz="1200" i="1" dirty="0" err="1"/>
              <a:t>ccnsysUptime</a:t>
            </a:r>
            <a:r>
              <a:rPr lang="en-US" sz="1200" dirty="0"/>
              <a:t>)</a:t>
            </a:r>
          </a:p>
        </p:txBody>
      </p:sp>
      <p:grpSp>
        <p:nvGrpSpPr>
          <p:cNvPr id="79" name="Grupo 78"/>
          <p:cNvGrpSpPr/>
          <p:nvPr/>
        </p:nvGrpSpPr>
        <p:grpSpPr>
          <a:xfrm>
            <a:off x="4086169" y="2963517"/>
            <a:ext cx="1430089" cy="526508"/>
            <a:chOff x="3419872" y="3140968"/>
            <a:chExt cx="1430089" cy="526508"/>
          </a:xfrm>
        </p:grpSpPr>
        <p:cxnSp>
          <p:nvCxnSpPr>
            <p:cNvPr id="80" name="Conector reto 79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upo 87"/>
          <p:cNvGrpSpPr/>
          <p:nvPr/>
        </p:nvGrpSpPr>
        <p:grpSpPr>
          <a:xfrm>
            <a:off x="4086169" y="4312378"/>
            <a:ext cx="1413064" cy="491658"/>
            <a:chOff x="3419872" y="4539385"/>
            <a:chExt cx="1413064" cy="491658"/>
          </a:xfrm>
        </p:grpSpPr>
        <p:cxnSp>
          <p:nvCxnSpPr>
            <p:cNvPr id="89" name="Conector reto 88"/>
            <p:cNvCxnSpPr/>
            <p:nvPr/>
          </p:nvCxnSpPr>
          <p:spPr>
            <a:xfrm flipH="1">
              <a:off x="4239128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flipH="1" flipV="1">
              <a:off x="3419872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upo 90"/>
          <p:cNvGrpSpPr/>
          <p:nvPr/>
        </p:nvGrpSpPr>
        <p:grpSpPr>
          <a:xfrm>
            <a:off x="1903110" y="4312378"/>
            <a:ext cx="1413064" cy="491658"/>
            <a:chOff x="1257945" y="4539385"/>
            <a:chExt cx="1413064" cy="491658"/>
          </a:xfrm>
        </p:grpSpPr>
        <p:cxnSp>
          <p:nvCxnSpPr>
            <p:cNvPr id="92" name="Conector reto 91"/>
            <p:cNvCxnSpPr/>
            <p:nvPr/>
          </p:nvCxnSpPr>
          <p:spPr>
            <a:xfrm flipH="1">
              <a:off x="2077201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 flipH="1" flipV="1">
              <a:off x="1257945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o 93"/>
          <p:cNvGrpSpPr/>
          <p:nvPr/>
        </p:nvGrpSpPr>
        <p:grpSpPr>
          <a:xfrm>
            <a:off x="6246409" y="4282113"/>
            <a:ext cx="1413064" cy="491658"/>
            <a:chOff x="3419872" y="4539385"/>
            <a:chExt cx="1413064" cy="491658"/>
          </a:xfrm>
        </p:grpSpPr>
        <p:cxnSp>
          <p:nvCxnSpPr>
            <p:cNvPr id="95" name="Conector reto 94"/>
            <p:cNvCxnSpPr/>
            <p:nvPr/>
          </p:nvCxnSpPr>
          <p:spPr>
            <a:xfrm flipH="1">
              <a:off x="4239128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to 95"/>
            <p:cNvCxnSpPr/>
            <p:nvPr/>
          </p:nvCxnSpPr>
          <p:spPr>
            <a:xfrm flipH="1" flipV="1">
              <a:off x="3419872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CaixaDeTexto 96"/>
          <p:cNvSpPr txBox="1"/>
          <p:nvPr/>
        </p:nvSpPr>
        <p:spPr>
          <a:xfrm>
            <a:off x="5220072" y="4293096"/>
            <a:ext cx="124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B050"/>
                </a:solidFill>
              </a:rPr>
              <a:t>conteúdo</a:t>
            </a:r>
            <a:endParaRPr lang="en-US" sz="1200" b="1" dirty="0">
              <a:solidFill>
                <a:srgbClr val="00B05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B050"/>
                </a:solidFill>
              </a:rPr>
              <a:t>armazenado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dirty="0" err="1">
                <a:solidFill>
                  <a:srgbClr val="00B050"/>
                </a:solidFill>
              </a:rPr>
              <a:t>em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cache</a:t>
            </a:r>
            <a:endParaRPr lang="pt-BR" sz="1200" b="1" dirty="0">
              <a:solidFill>
                <a:srgbClr val="00B050"/>
              </a:solidFill>
            </a:endParaRPr>
          </a:p>
        </p:txBody>
      </p:sp>
      <p:sp>
        <p:nvSpPr>
          <p:cNvPr id="98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 </a:t>
            </a:r>
            <a:endParaRPr lang="pt-BR" sz="3600" dirty="0"/>
          </a:p>
        </p:txBody>
      </p:sp>
      <p:sp>
        <p:nvSpPr>
          <p:cNvPr id="99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sz="2600" dirty="0">
                <a:solidFill>
                  <a:srgbClr val="C00000"/>
                </a:solidFill>
              </a:rPr>
              <a:t>GET</a:t>
            </a:r>
          </a:p>
        </p:txBody>
      </p:sp>
      <p:cxnSp>
        <p:nvCxnSpPr>
          <p:cNvPr id="53" name="Conector reto 52"/>
          <p:cNvCxnSpPr/>
          <p:nvPr/>
        </p:nvCxnSpPr>
        <p:spPr>
          <a:xfrm flipV="1">
            <a:off x="1876567" y="3921701"/>
            <a:ext cx="3597120" cy="6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6198239" y="3921701"/>
            <a:ext cx="1488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Agrupar 3"/>
          <p:cNvGrpSpPr/>
          <p:nvPr/>
        </p:nvGrpSpPr>
        <p:grpSpPr>
          <a:xfrm>
            <a:off x="7549504" y="3657377"/>
            <a:ext cx="928687" cy="546696"/>
            <a:chOff x="7549504" y="3657377"/>
            <a:chExt cx="928687" cy="546696"/>
          </a:xfrm>
        </p:grpSpPr>
        <p:pic>
          <p:nvPicPr>
            <p:cNvPr id="64" name="Picture 36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504" y="3657377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CaixaDeTexto 55"/>
            <p:cNvSpPr txBox="1"/>
            <p:nvPr/>
          </p:nvSpPr>
          <p:spPr>
            <a:xfrm>
              <a:off x="7563242" y="3896296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NE2</a:t>
              </a:r>
              <a:r>
                <a:rPr lang="en-US" sz="1400" dirty="0"/>
                <a:t>(CCN)</a:t>
              </a:r>
            </a:p>
          </p:txBody>
        </p:sp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69264"/>
            <a:ext cx="778639" cy="10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CaixaDeTexto 58"/>
          <p:cNvSpPr txBox="1"/>
          <p:nvPr/>
        </p:nvSpPr>
        <p:spPr>
          <a:xfrm>
            <a:off x="1199883" y="2636912"/>
            <a:ext cx="7798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 </a:t>
            </a:r>
          </a:p>
          <a:p>
            <a:pPr algn="ctr"/>
            <a:r>
              <a:rPr lang="en-US" sz="1400" dirty="0" err="1"/>
              <a:t>Gerente</a:t>
            </a:r>
            <a:endParaRPr lang="en-US" sz="1400" dirty="0"/>
          </a:p>
          <a:p>
            <a:pPr algn="ctr"/>
            <a:r>
              <a:rPr lang="en-US" sz="1400" dirty="0"/>
              <a:t>(NMS)</a:t>
            </a:r>
            <a:endParaRPr lang="pt-BR" sz="1400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3059832" y="2996952"/>
            <a:ext cx="133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SNMP Gateway</a:t>
            </a:r>
          </a:p>
          <a:p>
            <a:pPr algn="ctr"/>
            <a:r>
              <a:rPr lang="en-US" sz="1400" b="1" dirty="0"/>
              <a:t>CCN</a:t>
            </a:r>
            <a:endParaRPr lang="pt-BR" sz="1400" b="1" dirty="0"/>
          </a:p>
        </p:txBody>
      </p:sp>
      <p:grpSp>
        <p:nvGrpSpPr>
          <p:cNvPr id="82" name="Grupo 81"/>
          <p:cNvGrpSpPr/>
          <p:nvPr/>
        </p:nvGrpSpPr>
        <p:grpSpPr>
          <a:xfrm>
            <a:off x="2056297" y="2989272"/>
            <a:ext cx="1430089" cy="526508"/>
            <a:chOff x="3419872" y="3140968"/>
            <a:chExt cx="1430089" cy="526508"/>
          </a:xfrm>
        </p:grpSpPr>
        <p:cxnSp>
          <p:nvCxnSpPr>
            <p:cNvPr id="83" name="Conector reto 82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ixaDeTexto 39"/>
          <p:cNvSpPr txBox="1"/>
          <p:nvPr/>
        </p:nvSpPr>
        <p:spPr>
          <a:xfrm>
            <a:off x="7348334" y="3067690"/>
            <a:ext cx="135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B050"/>
                </a:solidFill>
              </a:rPr>
              <a:t>possui</a:t>
            </a:r>
            <a:r>
              <a:rPr lang="en-US" sz="1200" b="1" dirty="0">
                <a:solidFill>
                  <a:srgbClr val="00B050"/>
                </a:solidFill>
              </a:rPr>
              <a:t> o </a:t>
            </a:r>
            <a:r>
              <a:rPr lang="en-US" sz="1200" b="1" dirty="0" err="1">
                <a:solidFill>
                  <a:srgbClr val="00B050"/>
                </a:solidFill>
              </a:rPr>
              <a:t>conteúdo</a:t>
            </a:r>
            <a:endParaRPr lang="en-US" sz="1200" b="1" dirty="0">
              <a:solidFill>
                <a:srgbClr val="00B05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B050"/>
                </a:solidFill>
              </a:rPr>
              <a:t>solicitado</a:t>
            </a:r>
            <a:endParaRPr lang="pt-BR" sz="1200" b="1" dirty="0">
              <a:solidFill>
                <a:srgbClr val="00B050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193748" y="2926105"/>
            <a:ext cx="13388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err="1">
                <a:solidFill>
                  <a:srgbClr val="C00000"/>
                </a:solidFill>
              </a:rPr>
              <a:t>não</a:t>
            </a:r>
            <a:r>
              <a:rPr lang="en-US" sz="1100" b="1" dirty="0">
                <a:solidFill>
                  <a:srgbClr val="C00000"/>
                </a:solidFill>
              </a:rPr>
              <a:t> </a:t>
            </a:r>
            <a:r>
              <a:rPr lang="en-US" sz="1100" b="1" dirty="0" err="1">
                <a:solidFill>
                  <a:srgbClr val="C00000"/>
                </a:solidFill>
              </a:rPr>
              <a:t>possui</a:t>
            </a:r>
            <a:r>
              <a:rPr lang="en-US" sz="1100" b="1" dirty="0">
                <a:solidFill>
                  <a:srgbClr val="C00000"/>
                </a:solidFill>
              </a:rPr>
              <a:t> o </a:t>
            </a:r>
          </a:p>
          <a:p>
            <a:pPr algn="ctr"/>
            <a:r>
              <a:rPr lang="en-US" sz="1100" b="1" dirty="0" err="1">
                <a:solidFill>
                  <a:srgbClr val="C00000"/>
                </a:solidFill>
              </a:rPr>
              <a:t>conteúdo</a:t>
            </a:r>
            <a:r>
              <a:rPr lang="en-US" sz="1100" b="1" dirty="0">
                <a:solidFill>
                  <a:srgbClr val="C00000"/>
                </a:solidFill>
              </a:rPr>
              <a:t> </a:t>
            </a:r>
            <a:r>
              <a:rPr lang="en-US" sz="1100" b="1" dirty="0" err="1">
                <a:solidFill>
                  <a:srgbClr val="C00000"/>
                </a:solidFill>
              </a:rPr>
              <a:t>solicitado</a:t>
            </a:r>
            <a:endParaRPr lang="pt-BR" sz="1100" b="1" dirty="0">
              <a:solidFill>
                <a:srgbClr val="C00000"/>
              </a:solidFill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6220639" y="3059138"/>
            <a:ext cx="1430089" cy="526508"/>
            <a:chOff x="3419872" y="3140968"/>
            <a:chExt cx="1430089" cy="526508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2473320" y="317104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4520210" y="31409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6660232" y="311088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6808975" y="420890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(4)</a:t>
            </a:r>
            <a:endParaRPr lang="pt-BR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4582649" y="420414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(5)</a:t>
            </a:r>
            <a:endParaRPr lang="pt-BR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2483768" y="428380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(6)</a:t>
            </a:r>
            <a:endParaRPr lang="pt-BR" dirty="0"/>
          </a:p>
        </p:txBody>
      </p:sp>
      <p:pic>
        <p:nvPicPr>
          <p:cNvPr id="62" name="Picture 17" descr="Router_CM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56" y="3583145"/>
            <a:ext cx="1050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Agrupar 2"/>
          <p:cNvGrpSpPr/>
          <p:nvPr/>
        </p:nvGrpSpPr>
        <p:grpSpPr>
          <a:xfrm>
            <a:off x="5362654" y="3647249"/>
            <a:ext cx="932081" cy="544685"/>
            <a:chOff x="5362654" y="3647249"/>
            <a:chExt cx="932081" cy="544685"/>
          </a:xfrm>
        </p:grpSpPr>
        <p:pic>
          <p:nvPicPr>
            <p:cNvPr id="63" name="Picture 36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048" y="364724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CaixaDeTexto 51"/>
            <p:cNvSpPr txBox="1"/>
            <p:nvPr/>
          </p:nvSpPr>
          <p:spPr>
            <a:xfrm>
              <a:off x="5362654" y="3884157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NE1</a:t>
              </a:r>
              <a:r>
                <a:rPr lang="en-US" sz="1400" dirty="0"/>
                <a:t>(CCN)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3208266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Implementação</a:t>
            </a:r>
            <a:endParaRPr lang="pt-BR" sz="3600" dirty="0"/>
          </a:p>
        </p:txBody>
      </p:sp>
      <p:sp>
        <p:nvSpPr>
          <p:cNvPr id="50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7584" y="1196752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Visão geral da ferramenta </a:t>
            </a:r>
            <a:r>
              <a:rPr lang="pt-BR" sz="2600" b="1" dirty="0"/>
              <a:t>SNMP Gateway CCN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28007" y="2688146"/>
            <a:ext cx="2856162" cy="18408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318893" y="4595849"/>
            <a:ext cx="1578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/>
              <a:t>SNMP </a:t>
            </a:r>
            <a:r>
              <a:rPr lang="pt-BR" sz="1600" b="1" dirty="0" err="1"/>
              <a:t>Messages</a:t>
            </a:r>
            <a:endParaRPr lang="pt-BR" sz="1600" b="1" dirty="0"/>
          </a:p>
        </p:txBody>
      </p:sp>
      <p:cxnSp>
        <p:nvCxnSpPr>
          <p:cNvPr id="7" name="Conector reto 6"/>
          <p:cNvCxnSpPr>
            <a:cxnSpLocks/>
          </p:cNvCxnSpPr>
          <p:nvPr/>
        </p:nvCxnSpPr>
        <p:spPr>
          <a:xfrm flipV="1">
            <a:off x="4675036" y="3139370"/>
            <a:ext cx="0" cy="20944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48618" y="2246806"/>
            <a:ext cx="604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SNMP Gateway CCN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3353072" y="3170765"/>
            <a:ext cx="1248295" cy="1260978"/>
            <a:chOff x="2856371" y="4913323"/>
            <a:chExt cx="1248295" cy="1260978"/>
          </a:xfrm>
        </p:grpSpPr>
        <p:sp>
          <p:nvSpPr>
            <p:cNvPr id="10" name="Elipse 9"/>
            <p:cNvSpPr/>
            <p:nvPr/>
          </p:nvSpPr>
          <p:spPr>
            <a:xfrm>
              <a:off x="2856371" y="4913323"/>
              <a:ext cx="1248295" cy="126097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2928123" y="5035981"/>
              <a:ext cx="110479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SNMP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AGENT</a:t>
              </a:r>
            </a:p>
            <a:p>
              <a:pPr algn="ctr"/>
              <a:r>
                <a:rPr lang="pt-BR" sz="1600" b="1" dirty="0"/>
                <a:t>(CCN-MIB)</a:t>
              </a:r>
            </a:p>
            <a:p>
              <a:pPr algn="ctr"/>
              <a:r>
                <a:rPr lang="pt-BR" sz="1200" b="1" i="1" dirty="0" err="1"/>
                <a:t>OIDs</a:t>
              </a:r>
              <a:r>
                <a:rPr lang="pt-BR" sz="1200" b="1" i="1" dirty="0"/>
                <a:t> </a:t>
              </a:r>
              <a:r>
                <a:rPr lang="pt-BR" sz="1200" b="1" i="1" dirty="0" err="1"/>
                <a:t>Mapping</a:t>
              </a:r>
              <a:endParaRPr lang="pt-BR" sz="1200" b="1" i="1" dirty="0"/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4763472" y="3186380"/>
            <a:ext cx="1248295" cy="1260978"/>
            <a:chOff x="3947853" y="4969465"/>
            <a:chExt cx="1248295" cy="1260978"/>
          </a:xfrm>
        </p:grpSpPr>
        <p:sp>
          <p:nvSpPr>
            <p:cNvPr id="14" name="Elipse 13"/>
            <p:cNvSpPr/>
            <p:nvPr/>
          </p:nvSpPr>
          <p:spPr>
            <a:xfrm>
              <a:off x="3947853" y="4969465"/>
              <a:ext cx="1248295" cy="1260978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025665" y="5061345"/>
              <a:ext cx="109267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CCN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MANAGER</a:t>
              </a:r>
            </a:p>
            <a:p>
              <a:pPr algn="ctr"/>
              <a:r>
                <a:rPr lang="pt-BR" sz="1600" b="1" i="1" dirty="0"/>
                <a:t>(</a:t>
              </a:r>
              <a:r>
                <a:rPr lang="pt-BR" sz="1600" b="1" i="1" dirty="0" err="1"/>
                <a:t>CCNping</a:t>
              </a:r>
              <a:endParaRPr lang="pt-BR" sz="1600" b="1" i="1" dirty="0"/>
            </a:p>
            <a:p>
              <a:pPr algn="ctr"/>
              <a:r>
                <a:rPr lang="pt-BR" sz="1600" b="1" i="1" dirty="0"/>
                <a:t>CLIENT)</a:t>
              </a: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797488" y="3189668"/>
            <a:ext cx="1248295" cy="1260978"/>
            <a:chOff x="755576" y="610224"/>
            <a:chExt cx="1248295" cy="1260978"/>
          </a:xfrm>
        </p:grpSpPr>
        <p:sp>
          <p:nvSpPr>
            <p:cNvPr id="17" name="Elipse 16"/>
            <p:cNvSpPr/>
            <p:nvPr/>
          </p:nvSpPr>
          <p:spPr>
            <a:xfrm>
              <a:off x="755576" y="610224"/>
              <a:ext cx="1248295" cy="126097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964033" y="765133"/>
              <a:ext cx="83138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NMS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SERVER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(SNMP)</a:t>
              </a: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6228185" y="3189846"/>
            <a:ext cx="1248295" cy="1260978"/>
            <a:chOff x="6254581" y="2348184"/>
            <a:chExt cx="1248295" cy="1260978"/>
          </a:xfrm>
        </p:grpSpPr>
        <p:sp>
          <p:nvSpPr>
            <p:cNvPr id="20" name="Elipse 19"/>
            <p:cNvSpPr/>
            <p:nvPr/>
          </p:nvSpPr>
          <p:spPr>
            <a:xfrm>
              <a:off x="6254581" y="2348184"/>
              <a:ext cx="1248295" cy="126097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392857" y="2440064"/>
              <a:ext cx="97174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CCN</a:t>
              </a:r>
            </a:p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AGENT</a:t>
              </a:r>
            </a:p>
            <a:p>
              <a:pPr algn="ctr"/>
              <a:r>
                <a:rPr lang="pt-BR" sz="1600" b="1" i="1" dirty="0"/>
                <a:t>(</a:t>
              </a:r>
              <a:r>
                <a:rPr lang="pt-BR" sz="1600" b="1" i="1" dirty="0" err="1"/>
                <a:t>CCNping</a:t>
              </a:r>
              <a:endParaRPr lang="pt-BR" sz="1600" b="1" i="1" dirty="0"/>
            </a:p>
            <a:p>
              <a:pPr algn="ctr"/>
              <a:r>
                <a:rPr lang="pt-BR" sz="1600" b="1" i="1" dirty="0"/>
                <a:t>SERVER)</a:t>
              </a: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5329618" y="4591374"/>
            <a:ext cx="1410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/>
              <a:t>CCN </a:t>
            </a:r>
            <a:r>
              <a:rPr lang="pt-BR" sz="1600" b="1" dirty="0" err="1"/>
              <a:t>Messages</a:t>
            </a:r>
            <a:endParaRPr lang="pt-BR" sz="1600" b="1" dirty="0"/>
          </a:p>
        </p:txBody>
      </p:sp>
      <p:cxnSp>
        <p:nvCxnSpPr>
          <p:cNvPr id="23" name="Conector reto 22"/>
          <p:cNvCxnSpPr>
            <a:cxnSpLocks/>
          </p:cNvCxnSpPr>
          <p:nvPr/>
        </p:nvCxnSpPr>
        <p:spPr>
          <a:xfrm flipV="1">
            <a:off x="1763688" y="3191506"/>
            <a:ext cx="0" cy="20944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cxnSpLocks/>
          </p:cNvCxnSpPr>
          <p:nvPr/>
        </p:nvCxnSpPr>
        <p:spPr>
          <a:xfrm flipV="1">
            <a:off x="7524328" y="3206808"/>
            <a:ext cx="0" cy="20944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cxnSpLocks/>
          </p:cNvCxnSpPr>
          <p:nvPr/>
        </p:nvCxnSpPr>
        <p:spPr>
          <a:xfrm>
            <a:off x="4716016" y="5011578"/>
            <a:ext cx="2808312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cxnSpLocks/>
          </p:cNvCxnSpPr>
          <p:nvPr/>
        </p:nvCxnSpPr>
        <p:spPr>
          <a:xfrm>
            <a:off x="1797488" y="5011578"/>
            <a:ext cx="284529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Curvo 26"/>
          <p:cNvCxnSpPr>
            <a:cxnSpLocks/>
          </p:cNvCxnSpPr>
          <p:nvPr/>
        </p:nvCxnSpPr>
        <p:spPr>
          <a:xfrm rot="5400000" flipH="1" flipV="1">
            <a:off x="3213259" y="2340020"/>
            <a:ext cx="10544" cy="1517376"/>
          </a:xfrm>
          <a:prstGeom prst="curvedConnector3">
            <a:avLst>
              <a:gd name="adj1" fmla="val 2896481"/>
            </a:avLst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Curvo 27"/>
          <p:cNvCxnSpPr>
            <a:cxnSpLocks/>
          </p:cNvCxnSpPr>
          <p:nvPr/>
        </p:nvCxnSpPr>
        <p:spPr>
          <a:xfrm rot="5400000" flipH="1" flipV="1">
            <a:off x="6164103" y="2347703"/>
            <a:ext cx="10544" cy="1517376"/>
          </a:xfrm>
          <a:prstGeom prst="curvedConnector3">
            <a:avLst>
              <a:gd name="adj1" fmla="val 3022164"/>
            </a:avLst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cxnSpLocks/>
          </p:cNvCxnSpPr>
          <p:nvPr/>
        </p:nvCxnSpPr>
        <p:spPr>
          <a:xfrm>
            <a:off x="4089634" y="2904170"/>
            <a:ext cx="1170804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30729637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Implementação</a:t>
            </a:r>
            <a:endParaRPr lang="pt-BR" sz="3600" dirty="0"/>
          </a:p>
        </p:txBody>
      </p:sp>
      <p:sp>
        <p:nvSpPr>
          <p:cNvPr id="50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7584" y="98072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Aquisição de dados para uso do Agente CCN (nativo) </a:t>
            </a:r>
            <a:endParaRPr lang="pt-BR" sz="26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1844824"/>
            <a:ext cx="5118677" cy="446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6070765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Introdução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4008" y="1268760"/>
            <a:ext cx="7698432" cy="42973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t-BR" sz="2600" dirty="0"/>
              <a:t>A infraestrutura de Redes das grandes operadoras de Telecom são compostas por:</a:t>
            </a:r>
          </a:p>
          <a:p>
            <a:pPr>
              <a:buFontTx/>
              <a:buChar char="-"/>
            </a:pPr>
            <a:endParaRPr lang="pt-BR" sz="2600" dirty="0"/>
          </a:p>
          <a:p>
            <a:r>
              <a:rPr lang="en-US" sz="2400" dirty="0"/>
              <a:t>Plano de </a:t>
            </a:r>
            <a:r>
              <a:rPr lang="en-US" sz="2400" b="1" dirty="0" err="1"/>
              <a:t>Gerência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Plano de </a:t>
            </a:r>
            <a:r>
              <a:rPr lang="en-US" sz="2400" b="1" dirty="0" err="1"/>
              <a:t>Controle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Plano de </a:t>
            </a:r>
            <a:r>
              <a:rPr lang="en-US" sz="2400" b="1" dirty="0"/>
              <a:t>Dados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30" name="Fluxograma: Dados 29"/>
          <p:cNvSpPr/>
          <p:nvPr/>
        </p:nvSpPr>
        <p:spPr>
          <a:xfrm flipH="1">
            <a:off x="4067944" y="2423832"/>
            <a:ext cx="3882008" cy="792088"/>
          </a:xfrm>
          <a:prstGeom prst="flowChartInputOutpu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Fluxograma: Dados 33"/>
          <p:cNvSpPr/>
          <p:nvPr/>
        </p:nvSpPr>
        <p:spPr>
          <a:xfrm flipH="1">
            <a:off x="4139952" y="3615366"/>
            <a:ext cx="3882008" cy="792088"/>
          </a:xfrm>
          <a:prstGeom prst="flowChartInputOutpu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Fluxograma: Dados 34"/>
          <p:cNvSpPr/>
          <p:nvPr/>
        </p:nvSpPr>
        <p:spPr>
          <a:xfrm flipH="1">
            <a:off x="4083191" y="4806900"/>
            <a:ext cx="4082783" cy="882797"/>
          </a:xfrm>
          <a:prstGeom prst="flowChartInputOutpu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>
            <a:cxnSpLocks/>
          </p:cNvCxnSpPr>
          <p:nvPr/>
        </p:nvCxnSpPr>
        <p:spPr>
          <a:xfrm flipV="1">
            <a:off x="4954912" y="4852536"/>
            <a:ext cx="653573" cy="124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cxnSpLocks/>
          </p:cNvCxnSpPr>
          <p:nvPr/>
        </p:nvCxnSpPr>
        <p:spPr>
          <a:xfrm>
            <a:off x="4806575" y="5067246"/>
            <a:ext cx="531045" cy="4469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cxnSpLocks/>
          </p:cNvCxnSpPr>
          <p:nvPr/>
        </p:nvCxnSpPr>
        <p:spPr>
          <a:xfrm>
            <a:off x="6187517" y="4852536"/>
            <a:ext cx="553305" cy="965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cxnSpLocks/>
          </p:cNvCxnSpPr>
          <p:nvPr/>
        </p:nvCxnSpPr>
        <p:spPr>
          <a:xfrm>
            <a:off x="7114377" y="5047429"/>
            <a:ext cx="355397" cy="419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>
            <a:cxnSpLocks/>
            <a:endCxn id="38" idx="3"/>
          </p:cNvCxnSpPr>
          <p:nvPr/>
        </p:nvCxnSpPr>
        <p:spPr>
          <a:xfrm flipH="1">
            <a:off x="6726607" y="5491085"/>
            <a:ext cx="5835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>
            <a:cxnSpLocks/>
            <a:endCxn id="42" idx="3"/>
          </p:cNvCxnSpPr>
          <p:nvPr/>
        </p:nvCxnSpPr>
        <p:spPr>
          <a:xfrm flipH="1">
            <a:off x="5583080" y="5491085"/>
            <a:ext cx="49650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>
            <a:cxnSpLocks/>
          </p:cNvCxnSpPr>
          <p:nvPr/>
        </p:nvCxnSpPr>
        <p:spPr>
          <a:xfrm>
            <a:off x="5919273" y="4902026"/>
            <a:ext cx="388774" cy="475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to 57"/>
          <p:cNvCxnSpPr>
            <a:cxnSpLocks/>
          </p:cNvCxnSpPr>
          <p:nvPr/>
        </p:nvCxnSpPr>
        <p:spPr>
          <a:xfrm flipH="1">
            <a:off x="5470897" y="4949090"/>
            <a:ext cx="210716" cy="4555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cxnSpLocks/>
          </p:cNvCxnSpPr>
          <p:nvPr/>
        </p:nvCxnSpPr>
        <p:spPr>
          <a:xfrm flipV="1">
            <a:off x="6590902" y="4949090"/>
            <a:ext cx="387423" cy="4197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7" descr="Router_C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976" y="5320524"/>
            <a:ext cx="579032" cy="34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7" descr="Router_C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75" y="5320524"/>
            <a:ext cx="579032" cy="34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7" descr="Router_C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320524"/>
            <a:ext cx="579032" cy="34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7" descr="Router_C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65" y="4806900"/>
            <a:ext cx="579032" cy="34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 descr="Router_C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81975"/>
            <a:ext cx="579032" cy="34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" descr="Router_C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78529"/>
            <a:ext cx="579032" cy="34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" name="Conector reto 81"/>
          <p:cNvCxnSpPr>
            <a:cxnSpLocks/>
            <a:stCxn id="32" idx="3"/>
          </p:cNvCxnSpPr>
          <p:nvPr/>
        </p:nvCxnSpPr>
        <p:spPr>
          <a:xfrm flipV="1">
            <a:off x="6201581" y="2707380"/>
            <a:ext cx="567833" cy="1676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>
            <a:cxnSpLocks/>
          </p:cNvCxnSpPr>
          <p:nvPr/>
        </p:nvCxnSpPr>
        <p:spPr>
          <a:xfrm flipH="1" flipV="1">
            <a:off x="4900030" y="2770361"/>
            <a:ext cx="983757" cy="2278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36" y="2532963"/>
            <a:ext cx="531045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Conector reto 83"/>
          <p:cNvCxnSpPr>
            <a:cxnSpLocks/>
          </p:cNvCxnSpPr>
          <p:nvPr/>
        </p:nvCxnSpPr>
        <p:spPr>
          <a:xfrm flipH="1">
            <a:off x="5019489" y="2516246"/>
            <a:ext cx="1755835" cy="167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44" y="2212624"/>
            <a:ext cx="531045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55" y="2132856"/>
            <a:ext cx="531045" cy="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8" name="Conector reto 157"/>
          <p:cNvCxnSpPr>
            <a:cxnSpLocks/>
          </p:cNvCxnSpPr>
          <p:nvPr/>
        </p:nvCxnSpPr>
        <p:spPr>
          <a:xfrm flipV="1">
            <a:off x="4890868" y="3650754"/>
            <a:ext cx="653573" cy="1249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ector reto 158"/>
          <p:cNvCxnSpPr>
            <a:cxnSpLocks/>
          </p:cNvCxnSpPr>
          <p:nvPr/>
        </p:nvCxnSpPr>
        <p:spPr>
          <a:xfrm>
            <a:off x="4742531" y="3865464"/>
            <a:ext cx="531045" cy="4469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to 159"/>
          <p:cNvCxnSpPr>
            <a:cxnSpLocks/>
          </p:cNvCxnSpPr>
          <p:nvPr/>
        </p:nvCxnSpPr>
        <p:spPr>
          <a:xfrm>
            <a:off x="6123473" y="3650754"/>
            <a:ext cx="553305" cy="965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to 160"/>
          <p:cNvCxnSpPr>
            <a:cxnSpLocks/>
          </p:cNvCxnSpPr>
          <p:nvPr/>
        </p:nvCxnSpPr>
        <p:spPr>
          <a:xfrm>
            <a:off x="7050333" y="3845647"/>
            <a:ext cx="355397" cy="4194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to 161"/>
          <p:cNvCxnSpPr>
            <a:cxnSpLocks/>
          </p:cNvCxnSpPr>
          <p:nvPr/>
        </p:nvCxnSpPr>
        <p:spPr>
          <a:xfrm flipH="1">
            <a:off x="6676778" y="4289303"/>
            <a:ext cx="5693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ector reto 162"/>
          <p:cNvCxnSpPr>
            <a:cxnSpLocks/>
            <a:endCxn id="173" idx="6"/>
          </p:cNvCxnSpPr>
          <p:nvPr/>
        </p:nvCxnSpPr>
        <p:spPr>
          <a:xfrm flipH="1" flipV="1">
            <a:off x="5580112" y="4285708"/>
            <a:ext cx="554990" cy="35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to 163"/>
          <p:cNvCxnSpPr>
            <a:cxnSpLocks/>
          </p:cNvCxnSpPr>
          <p:nvPr/>
        </p:nvCxnSpPr>
        <p:spPr>
          <a:xfrm>
            <a:off x="5855229" y="3700244"/>
            <a:ext cx="388774" cy="475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to 164"/>
          <p:cNvCxnSpPr>
            <a:cxnSpLocks/>
          </p:cNvCxnSpPr>
          <p:nvPr/>
        </p:nvCxnSpPr>
        <p:spPr>
          <a:xfrm flipH="1">
            <a:off x="5406853" y="3747308"/>
            <a:ext cx="210716" cy="4555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to 165"/>
          <p:cNvCxnSpPr>
            <a:cxnSpLocks/>
          </p:cNvCxnSpPr>
          <p:nvPr/>
        </p:nvCxnSpPr>
        <p:spPr>
          <a:xfrm flipV="1">
            <a:off x="6526858" y="3775679"/>
            <a:ext cx="412903" cy="3914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Elipse 167"/>
          <p:cNvSpPr/>
          <p:nvPr/>
        </p:nvSpPr>
        <p:spPr>
          <a:xfrm>
            <a:off x="4393675" y="3629462"/>
            <a:ext cx="538365" cy="2603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Elipse 168"/>
          <p:cNvSpPr/>
          <p:nvPr/>
        </p:nvSpPr>
        <p:spPr>
          <a:xfrm>
            <a:off x="5536685" y="3529685"/>
            <a:ext cx="538365" cy="2603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Elipse 169"/>
          <p:cNvSpPr/>
          <p:nvPr/>
        </p:nvSpPr>
        <p:spPr>
          <a:xfrm>
            <a:off x="6682896" y="3617134"/>
            <a:ext cx="538365" cy="2603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1" name="Elipse 170"/>
          <p:cNvSpPr/>
          <p:nvPr/>
        </p:nvSpPr>
        <p:spPr>
          <a:xfrm>
            <a:off x="7272599" y="4163361"/>
            <a:ext cx="538365" cy="2603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2" name="Elipse 171"/>
          <p:cNvSpPr/>
          <p:nvPr/>
        </p:nvSpPr>
        <p:spPr>
          <a:xfrm>
            <a:off x="6112703" y="4175098"/>
            <a:ext cx="538365" cy="2603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3" name="Elipse 172"/>
          <p:cNvSpPr/>
          <p:nvPr/>
        </p:nvSpPr>
        <p:spPr>
          <a:xfrm>
            <a:off x="5041747" y="4155535"/>
            <a:ext cx="538365" cy="2603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>
            <a:cxnSpLocks/>
            <a:stCxn id="168" idx="4"/>
            <a:endCxn id="36" idx="0"/>
          </p:cNvCxnSpPr>
          <p:nvPr/>
        </p:nvCxnSpPr>
        <p:spPr>
          <a:xfrm flipH="1">
            <a:off x="4651181" y="3889808"/>
            <a:ext cx="11677" cy="91709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>
            <a:cxnSpLocks/>
            <a:stCxn id="173" idx="4"/>
            <a:endCxn id="42" idx="0"/>
          </p:cNvCxnSpPr>
          <p:nvPr/>
        </p:nvCxnSpPr>
        <p:spPr>
          <a:xfrm flipH="1">
            <a:off x="5293564" y="4415881"/>
            <a:ext cx="17366" cy="90464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stCxn id="169" idx="4"/>
            <a:endCxn id="39" idx="0"/>
          </p:cNvCxnSpPr>
          <p:nvPr/>
        </p:nvCxnSpPr>
        <p:spPr>
          <a:xfrm flipH="1">
            <a:off x="5797620" y="3790031"/>
            <a:ext cx="8248" cy="89194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>
            <a:stCxn id="172" idx="4"/>
            <a:endCxn id="38" idx="0"/>
          </p:cNvCxnSpPr>
          <p:nvPr/>
        </p:nvCxnSpPr>
        <p:spPr>
          <a:xfrm>
            <a:off x="6381886" y="4435444"/>
            <a:ext cx="55205" cy="88508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stCxn id="170" idx="4"/>
            <a:endCxn id="40" idx="0"/>
          </p:cNvCxnSpPr>
          <p:nvPr/>
        </p:nvCxnSpPr>
        <p:spPr>
          <a:xfrm flipH="1">
            <a:off x="6949748" y="3877480"/>
            <a:ext cx="2331" cy="90104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171" idx="4"/>
          </p:cNvCxnSpPr>
          <p:nvPr/>
        </p:nvCxnSpPr>
        <p:spPr>
          <a:xfrm>
            <a:off x="7541782" y="4423707"/>
            <a:ext cx="5825" cy="89681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72054581"/>
      </p:ext>
    </p:extLst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Implementação</a:t>
            </a:r>
            <a:endParaRPr lang="pt-BR" sz="3600" dirty="0"/>
          </a:p>
        </p:txBody>
      </p:sp>
      <p:sp>
        <p:nvSpPr>
          <p:cNvPr id="50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7584" y="908720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400" dirty="0"/>
              <a:t>Visão detalhada da ferramenta </a:t>
            </a:r>
            <a:r>
              <a:rPr lang="pt-BR" sz="2400" b="1" dirty="0"/>
              <a:t>SNMP Gateway CCN </a:t>
            </a:r>
            <a:r>
              <a:rPr lang="pt-BR" sz="2400" dirty="0"/>
              <a:t>no ambiente Mini </a:t>
            </a:r>
            <a:r>
              <a:rPr lang="pt-BR" sz="2400" dirty="0" err="1"/>
              <a:t>CCNx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5991" y="1860023"/>
            <a:ext cx="7368457" cy="4737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4350568"/>
      </p:ext>
    </p:extLst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49040" y="2087940"/>
            <a:ext cx="558536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BR" sz="6000" dirty="0"/>
              <a:t>Avaliação experimental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3056" y="-6796136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441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7584" y="1092357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7" y="1988840"/>
            <a:ext cx="8177779" cy="403244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Avaliação experimental</a:t>
            </a:r>
          </a:p>
        </p:txBody>
      </p:sp>
      <p:sp>
        <p:nvSpPr>
          <p:cNvPr id="10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99592" y="980728"/>
            <a:ext cx="80772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400" dirty="0"/>
              <a:t>Ambiente funcional</a:t>
            </a:r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910400"/>
      </p:ext>
    </p:extLst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2800" dirty="0"/>
              <a:t>Avaliação experimental</a:t>
            </a:r>
          </a:p>
        </p:txBody>
      </p:sp>
      <p:sp>
        <p:nvSpPr>
          <p:cNvPr id="50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7584" y="1092357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99592" y="980728"/>
            <a:ext cx="80772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400" dirty="0"/>
              <a:t>Topologia de referência</a:t>
            </a:r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8177068" cy="4896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4849018"/>
      </p:ext>
    </p:extLst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2800" dirty="0"/>
              <a:t>Avaliação experimental</a:t>
            </a:r>
          </a:p>
        </p:txBody>
      </p:sp>
      <p:sp>
        <p:nvSpPr>
          <p:cNvPr id="50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7584" y="1092357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908720"/>
            <a:ext cx="80772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400" dirty="0"/>
              <a:t>Testes funcionais como Prova de Conceito</a:t>
            </a:r>
          </a:p>
          <a:p>
            <a:r>
              <a:rPr lang="pt-BR" sz="2200" dirty="0"/>
              <a:t>Teste funcional da operação </a:t>
            </a:r>
            <a:r>
              <a:rPr lang="pt-BR" sz="2200" b="1" dirty="0"/>
              <a:t>SNMP GET</a:t>
            </a:r>
          </a:p>
          <a:p>
            <a:endParaRPr lang="pt-BR" sz="2400" dirty="0"/>
          </a:p>
          <a:p>
            <a:endParaRPr lang="en-US" sz="2400" dirty="0"/>
          </a:p>
          <a:p>
            <a:endParaRPr lang="pt-BR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32046"/>
            <a:ext cx="6365279" cy="4837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1462651"/>
      </p:ext>
    </p:extLst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Avaliação experimental</a:t>
            </a:r>
          </a:p>
        </p:txBody>
      </p:sp>
      <p:sp>
        <p:nvSpPr>
          <p:cNvPr id="50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7584" y="1092357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55576" y="908720"/>
            <a:ext cx="80772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Testes funcionais como Prova de Conceito</a:t>
            </a:r>
          </a:p>
          <a:p>
            <a:r>
              <a:rPr lang="pt-BR" sz="2400" dirty="0"/>
              <a:t>Teste funcional da operação </a:t>
            </a:r>
            <a:r>
              <a:rPr lang="pt-BR" sz="2400" b="1" dirty="0"/>
              <a:t>SNMP GET</a:t>
            </a:r>
          </a:p>
          <a:p>
            <a:endParaRPr lang="pt-BR" sz="2400" dirty="0"/>
          </a:p>
          <a:p>
            <a:endParaRPr lang="en-US" sz="2400" dirty="0"/>
          </a:p>
          <a:p>
            <a:endParaRPr lang="pt-BR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8113687" cy="44560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6956285"/>
      </p:ext>
    </p:extLst>
  </p:cSld>
  <p:clrMapOvr>
    <a:masterClrMapping/>
  </p:clrMapOvr>
  <p:transition spd="slow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99256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Avaliação experimental</a:t>
            </a:r>
          </a:p>
        </p:txBody>
      </p:sp>
      <p:sp>
        <p:nvSpPr>
          <p:cNvPr id="50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7584" y="1092357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55576" y="908720"/>
            <a:ext cx="80772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Testes funcionais como Prova de Conceito</a:t>
            </a:r>
          </a:p>
          <a:p>
            <a:r>
              <a:rPr lang="pt-BR" sz="2400" dirty="0"/>
              <a:t>Teste funcional da operação </a:t>
            </a:r>
            <a:r>
              <a:rPr lang="pt-BR" sz="2400" b="1" dirty="0"/>
              <a:t>SNMP GET</a:t>
            </a:r>
          </a:p>
          <a:p>
            <a:endParaRPr lang="pt-BR" sz="2400" dirty="0"/>
          </a:p>
          <a:p>
            <a:endParaRPr lang="en-US" sz="2400" dirty="0"/>
          </a:p>
          <a:p>
            <a:endParaRPr lang="pt-BR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4538"/>
            <a:ext cx="8140447" cy="4434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5465469"/>
      </p:ext>
    </p:extLst>
  </p:cSld>
  <p:clrMapOvr>
    <a:masterClrMapping/>
  </p:clrMapOvr>
  <p:transition spd="slow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2800" dirty="0"/>
              <a:t>Avaliação experimental</a:t>
            </a:r>
          </a:p>
        </p:txBody>
      </p:sp>
      <p:sp>
        <p:nvSpPr>
          <p:cNvPr id="50" name="Conten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27584" y="1092357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908720"/>
            <a:ext cx="80772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400" dirty="0"/>
              <a:t>Testes funcionais como Prova de Conceito</a:t>
            </a:r>
          </a:p>
          <a:p>
            <a:r>
              <a:rPr lang="pt-BR" sz="2000" dirty="0"/>
              <a:t>Teste funcional da operação </a:t>
            </a:r>
            <a:r>
              <a:rPr lang="pt-BR" sz="2000" b="1" dirty="0"/>
              <a:t>SNMP GET</a:t>
            </a:r>
          </a:p>
          <a:p>
            <a:endParaRPr lang="pt-BR" sz="2400" dirty="0"/>
          </a:p>
          <a:p>
            <a:endParaRPr lang="en-US" sz="2400" dirty="0"/>
          </a:p>
          <a:p>
            <a:endParaRPr lang="pt-BR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77" y="1772816"/>
            <a:ext cx="6462443" cy="49169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5226374"/>
      </p:ext>
    </p:extLst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7584" y="1092357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Avaliação experimental</a:t>
            </a:r>
          </a:p>
        </p:txBody>
      </p:sp>
      <p:sp>
        <p:nvSpPr>
          <p:cNvPr id="8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55576" y="908720"/>
            <a:ext cx="80772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Testes funcionais como Prova de Conceito</a:t>
            </a:r>
          </a:p>
          <a:p>
            <a:r>
              <a:rPr lang="pt-BR" sz="2400" dirty="0"/>
              <a:t>Teste de múltiplas consultas com a operação </a:t>
            </a:r>
            <a:r>
              <a:rPr lang="pt-BR" sz="2400" b="1" dirty="0"/>
              <a:t>SNMP WALK</a:t>
            </a:r>
          </a:p>
          <a:p>
            <a:endParaRPr lang="pt-BR" sz="2400" dirty="0"/>
          </a:p>
          <a:p>
            <a:endParaRPr lang="en-US" sz="2400" dirty="0"/>
          </a:p>
          <a:p>
            <a:endParaRPr lang="pt-BR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5" y="2070855"/>
            <a:ext cx="8230213" cy="413407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77595" y="6237312"/>
            <a:ext cx="4543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Consulta SNMP WALK ao elemento de rede </a:t>
            </a:r>
            <a:r>
              <a:rPr lang="pt-BR" b="1" dirty="0"/>
              <a:t>r6</a:t>
            </a:r>
            <a:r>
              <a:rPr lang="pt-BR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0956072"/>
      </p:ext>
    </p:extLst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7584" y="1092357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Avaliação experimental</a:t>
            </a:r>
          </a:p>
        </p:txBody>
      </p:sp>
      <p:sp>
        <p:nvSpPr>
          <p:cNvPr id="8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55576" y="908720"/>
            <a:ext cx="80772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Testes funcionais como Prova de Conceito</a:t>
            </a:r>
          </a:p>
          <a:p>
            <a:r>
              <a:rPr lang="pt-BR" sz="2400" dirty="0"/>
              <a:t>Teste de múltiplas consultas com a operação </a:t>
            </a:r>
            <a:r>
              <a:rPr lang="pt-BR" sz="2400" b="1" dirty="0"/>
              <a:t>SNMP WALK</a:t>
            </a:r>
          </a:p>
          <a:p>
            <a:endParaRPr lang="pt-BR" sz="2400" dirty="0"/>
          </a:p>
          <a:p>
            <a:endParaRPr lang="en-US" sz="2400" dirty="0"/>
          </a:p>
          <a:p>
            <a:endParaRPr lang="pt-BR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6" y="2132856"/>
            <a:ext cx="8156798" cy="408153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77595" y="6237312"/>
            <a:ext cx="4543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Consulta SNMP WALK ao elemento de rede </a:t>
            </a:r>
            <a:r>
              <a:rPr lang="pt-BR" b="1" dirty="0"/>
              <a:t>r9</a:t>
            </a:r>
            <a:r>
              <a:rPr lang="pt-BR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74210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Introdução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68760"/>
            <a:ext cx="8077200" cy="42973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600" dirty="0"/>
              <a:t>Plano de </a:t>
            </a:r>
            <a:r>
              <a:rPr lang="en-US" sz="2600" dirty="0" err="1"/>
              <a:t>Gerência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400" dirty="0" err="1"/>
              <a:t>Funciona</a:t>
            </a:r>
            <a:r>
              <a:rPr lang="en-US" sz="2400" dirty="0"/>
              <a:t> sob regime 24/7 </a:t>
            </a:r>
            <a:r>
              <a:rPr lang="en-US" sz="2400" dirty="0" err="1"/>
              <a:t>através</a:t>
            </a:r>
            <a:r>
              <a:rPr lang="en-US" sz="2400" dirty="0"/>
              <a:t> dos </a:t>
            </a:r>
            <a:r>
              <a:rPr lang="en-US" sz="2400" dirty="0" err="1"/>
              <a:t>Centros</a:t>
            </a:r>
            <a:r>
              <a:rPr lang="en-US" sz="2400" dirty="0"/>
              <a:t> de </a:t>
            </a:r>
            <a:r>
              <a:rPr lang="en-US" sz="2400" dirty="0" err="1"/>
              <a:t>Operações</a:t>
            </a:r>
            <a:r>
              <a:rPr lang="en-US" sz="2400" dirty="0"/>
              <a:t> (NOCs).</a:t>
            </a:r>
          </a:p>
          <a:p>
            <a:pPr>
              <a:buFontTx/>
              <a:buChar char="-"/>
            </a:pPr>
            <a:endParaRPr lang="en-US" sz="2400" dirty="0"/>
          </a:p>
          <a:p>
            <a:r>
              <a:rPr lang="pt-BR" sz="2400" dirty="0"/>
              <a:t>A comunicação entre os sistemas de gerência e os equipamentos gerenciados é feita através de uma rede dedicada chamada DCN (Data Communication Network).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916469"/>
      </p:ext>
    </p:extLst>
  </p:cSld>
  <p:clrMapOvr>
    <a:masterClrMapping/>
  </p:clrMapOvr>
  <p:transition spd="slow"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27584" y="1092357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Avaliação experimental</a:t>
            </a:r>
          </a:p>
        </p:txBody>
      </p:sp>
      <p:sp>
        <p:nvSpPr>
          <p:cNvPr id="8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908720"/>
            <a:ext cx="80772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Testes funcionais como Prova de Conceito</a:t>
            </a:r>
          </a:p>
          <a:p>
            <a:r>
              <a:rPr lang="pt-BR" sz="2400" dirty="0"/>
              <a:t>Teste de múltiplas consultas com a operação </a:t>
            </a:r>
            <a:r>
              <a:rPr lang="pt-BR" sz="2400" b="1" dirty="0"/>
              <a:t>SNMP WALK</a:t>
            </a:r>
          </a:p>
          <a:p>
            <a:pPr marL="0" indent="0">
              <a:buNone/>
            </a:pPr>
            <a:endParaRPr lang="pt-BR" sz="2000" b="1" dirty="0"/>
          </a:p>
          <a:p>
            <a:endParaRPr lang="pt-BR" sz="2400" dirty="0"/>
          </a:p>
          <a:p>
            <a:endParaRPr lang="en-US" sz="2400" dirty="0"/>
          </a:p>
          <a:p>
            <a:endParaRPr lang="pt-BR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96154"/>
            <a:ext cx="8121887" cy="30777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9114" y="5278288"/>
            <a:ext cx="645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Consumo de banda SNMP WALK </a:t>
            </a:r>
            <a:r>
              <a:rPr lang="pt-BR" b="1" dirty="0"/>
              <a:t>r6</a:t>
            </a:r>
            <a:r>
              <a:rPr lang="pt-BR" dirty="0"/>
              <a:t> e </a:t>
            </a:r>
            <a:r>
              <a:rPr lang="pt-BR" b="1" dirty="0"/>
              <a:t>r9</a:t>
            </a:r>
            <a:r>
              <a:rPr lang="pt-BR" dirty="0"/>
              <a:t>, cenários com e sem cache.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364580"/>
      </p:ext>
    </p:extLst>
  </p:cSld>
  <p:clrMapOvr>
    <a:masterClrMapping/>
  </p:clrMapOvr>
  <p:transition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49040" y="2087940"/>
            <a:ext cx="558536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BR" sz="6000" dirty="0"/>
              <a:t>Conclusões, Trabalhos futuros e Contribuições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3992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-27384"/>
            <a:ext cx="8077200" cy="1143000"/>
          </a:xfrm>
        </p:spPr>
        <p:txBody>
          <a:bodyPr>
            <a:normAutofit/>
          </a:bodyPr>
          <a:lstStyle/>
          <a:p>
            <a:r>
              <a:rPr lang="pt-BR" sz="3600" dirty="0"/>
              <a:t>Conclusões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>
              <a:lnSpc>
                <a:spcPct val="80000"/>
              </a:lnSpc>
            </a:pPr>
            <a:endParaRPr lang="pt-BR" sz="2600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124744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A arquitetura apresenta a possibilidade de tornar os sistemas convencionais de gerência de redes baseados no protocolo SNMP, compatíveis com novos sistemas e paradigmas.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pt-BR" sz="2800" dirty="0"/>
              <a:t>Carência de soluções para gerência de redes orientadas a conteúdo e serve como facilitador no processo de migração das plataformas legadas. </a:t>
            </a:r>
          </a:p>
          <a:p>
            <a:endParaRPr lang="pt-BR" sz="2800" dirty="0"/>
          </a:p>
          <a:p>
            <a:r>
              <a:rPr lang="pt-BR" sz="2800" dirty="0"/>
              <a:t>Promete reduzir ou eliminar custos com planejamento e controle de endereçamento IP no plano de gerência.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83708"/>
      </p:ext>
    </p:extLst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3600" dirty="0"/>
              <a:t>Trabalhos futuros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>
              <a:lnSpc>
                <a:spcPct val="80000"/>
              </a:lnSpc>
            </a:pPr>
            <a:endParaRPr lang="pt-BR" sz="2600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dirty="0"/>
              <a:t>Completude das limitações funcionais da ferramenta, como; operações SET e TRAP, topologia estática.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pt-BR" sz="2600" dirty="0"/>
              <a:t>Criação de um Gerente CCN nativo além do Agente CCN já proposto.</a:t>
            </a:r>
          </a:p>
          <a:p>
            <a:endParaRPr lang="pt-BR" sz="2600" dirty="0"/>
          </a:p>
          <a:p>
            <a:r>
              <a:rPr lang="pt-BR" sz="2600" dirty="0"/>
              <a:t>Explorar aspectos de segurança e robustez em sistemas de gerência de redes orientada à conteúdo.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388121"/>
      </p:ext>
    </p:extLst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3600" dirty="0"/>
              <a:t>Contribuições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>
              <a:lnSpc>
                <a:spcPct val="80000"/>
              </a:lnSpc>
            </a:pPr>
            <a:endParaRPr lang="pt-BR" sz="2600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124744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dirty="0"/>
              <a:t>Arquitetura NONM e o mecanismo de tradução SCNT.</a:t>
            </a:r>
          </a:p>
          <a:p>
            <a:endParaRPr lang="pt-BR" sz="2600" dirty="0"/>
          </a:p>
          <a:p>
            <a:r>
              <a:rPr lang="pt-BR" sz="2600" dirty="0"/>
              <a:t>Modelagem da MIB CCN.</a:t>
            </a:r>
          </a:p>
          <a:p>
            <a:endParaRPr lang="pt-BR" sz="2600" dirty="0"/>
          </a:p>
          <a:p>
            <a:r>
              <a:rPr lang="pt-BR" sz="2600" dirty="0"/>
              <a:t>Agente CCN nativo.</a:t>
            </a:r>
          </a:p>
          <a:p>
            <a:endParaRPr lang="en-US" sz="2600" dirty="0"/>
          </a:p>
          <a:p>
            <a:r>
              <a:rPr lang="pt-BR" sz="2600" dirty="0"/>
              <a:t>Ferramenta SNMP Gateway CCN que permite experimentar gerência de redes orientada a conteúdo.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4674838"/>
      </p:ext>
    </p:extLst>
  </p:cSld>
  <p:clrMapOvr>
    <a:masterClrMapping/>
  </p:clrMapOvr>
  <p:transition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49040" y="2087940"/>
            <a:ext cx="558536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pt-BR" sz="6000" dirty="0"/>
          </a:p>
          <a:p>
            <a:r>
              <a:rPr lang="pt-BR" sz="6000" dirty="0"/>
              <a:t>Publicações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3056" y="-6796136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34130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3600" dirty="0"/>
              <a:t>Publicações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>
              <a:lnSpc>
                <a:spcPct val="80000"/>
              </a:lnSpc>
            </a:pPr>
            <a:endParaRPr lang="pt-BR" sz="2600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55576" y="1124744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dirty="0"/>
              <a:t>SBRC-2014 (publicado)</a:t>
            </a:r>
          </a:p>
          <a:p>
            <a:pPr lvl="1"/>
            <a:r>
              <a:rPr lang="pt-BR" sz="2200" dirty="0"/>
              <a:t>Wp2p+ 2014 - Workshop de Redes P2P, Dinâmicas, Sociais e Orientadas a Conteúdo, na XXXII edição do Simpósio Brasileiro de Redes de Computadores e Sistemas Distribuídos (SBRC), realizada em Maio de 2014 em Florianópolis SC, com o título </a:t>
            </a:r>
            <a:r>
              <a:rPr lang="pt-BR" sz="2200" i="1" dirty="0"/>
              <a:t>SNMP Proxy CCN: Uma proposta de arquitetura para gerência de redes orientadas a conteúdo </a:t>
            </a:r>
            <a:r>
              <a:rPr lang="pt-BR" sz="2200" i="1" dirty="0" err="1"/>
              <a:t>interoperável</a:t>
            </a:r>
            <a:r>
              <a:rPr lang="pt-BR" sz="2200" i="1" dirty="0"/>
              <a:t> com sistemas legados</a:t>
            </a:r>
            <a:r>
              <a:rPr lang="pt-BR" sz="2200" dirty="0"/>
              <a:t>.</a:t>
            </a:r>
          </a:p>
          <a:p>
            <a:endParaRPr lang="pt-BR" sz="2600" dirty="0"/>
          </a:p>
          <a:p>
            <a:r>
              <a:rPr lang="pt-BR" sz="2600" dirty="0"/>
              <a:t>SBRC-2017 (submetido)</a:t>
            </a:r>
          </a:p>
          <a:p>
            <a:pPr lvl="1"/>
            <a:r>
              <a:rPr lang="pt-BR" sz="2200" dirty="0"/>
              <a:t>Salão de Ferramentas, na XXXV edição do Simpósio Brasileiro de Redes de Computadores e Sistemas Distribuídos (SBRC), que será realizada em Maio de 2015 em Belém – Pará, com o título </a:t>
            </a:r>
            <a:r>
              <a:rPr lang="pt-BR" sz="2200" i="1" dirty="0"/>
              <a:t>SNMP Gateway CCN: Software de gerência de redes orientadas a conteúdo </a:t>
            </a:r>
            <a:r>
              <a:rPr lang="pt-BR" sz="2200" i="1" dirty="0" err="1"/>
              <a:t>interoperável</a:t>
            </a:r>
            <a:r>
              <a:rPr lang="pt-BR" sz="2200" i="1" dirty="0"/>
              <a:t> com sistemas legados</a:t>
            </a:r>
            <a:r>
              <a:rPr lang="pt-BR" sz="2200" dirty="0"/>
              <a:t>.</a:t>
            </a:r>
          </a:p>
          <a:p>
            <a:endParaRPr lang="pt-BR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632349"/>
      </p:ext>
    </p:extLst>
  </p:cSld>
  <p:clrMapOvr>
    <a:masterClrMapping/>
  </p:clrMapOvr>
  <p:transition spd="slow"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 lang="pt-BR"/>
            </a:pPr>
            <a:r>
              <a:rPr lang="pt-BR" dirty="0">
                <a:solidFill>
                  <a:schemeClr val="tx1"/>
                </a:solidFill>
              </a:rPr>
              <a:t>Perguntas?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35897" y="1988840"/>
            <a:ext cx="4898504" cy="2800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4800" dirty="0"/>
              <a:t>Backup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41205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Fundamentos teóricos: CCN e SNMP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Características do modelo CCN </a:t>
            </a:r>
          </a:p>
          <a:p>
            <a:pPr marL="285750" indent="-285750">
              <a:buFontTx/>
              <a:buChar char="-"/>
            </a:pPr>
            <a:endParaRPr lang="pt-BR" sz="2400" dirty="0"/>
          </a:p>
          <a:p>
            <a:r>
              <a:rPr lang="en-US" sz="2400" dirty="0" err="1"/>
              <a:t>Dois</a:t>
            </a:r>
            <a:r>
              <a:rPr lang="en-US" sz="2400" dirty="0"/>
              <a:t> </a:t>
            </a:r>
            <a:r>
              <a:rPr lang="en-US" sz="2400" dirty="0" err="1"/>
              <a:t>tipos</a:t>
            </a:r>
            <a:r>
              <a:rPr lang="en-US" sz="2400" dirty="0"/>
              <a:t> de </a:t>
            </a:r>
            <a:r>
              <a:rPr lang="en-US" sz="2400" dirty="0" err="1"/>
              <a:t>pacotes</a:t>
            </a:r>
            <a:r>
              <a:rPr lang="en-US" sz="2400" dirty="0"/>
              <a:t>:  </a:t>
            </a:r>
            <a:r>
              <a:rPr lang="en-US" sz="2400" i="1" dirty="0"/>
              <a:t>Interest </a:t>
            </a:r>
            <a:r>
              <a:rPr lang="en-US" sz="2400" dirty="0"/>
              <a:t>e </a:t>
            </a:r>
            <a:r>
              <a:rPr lang="en-US" sz="2400" i="1" dirty="0"/>
              <a:t>Data.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91680" y="6165304"/>
            <a:ext cx="6272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V. Jacobson, D.K. </a:t>
            </a:r>
            <a:r>
              <a:rPr lang="pt-BR" sz="1400" dirty="0" err="1"/>
              <a:t>Smetters</a:t>
            </a:r>
            <a:r>
              <a:rPr lang="pt-BR" sz="1400" dirty="0"/>
              <a:t>, J.D. Thornton, M.F. </a:t>
            </a:r>
            <a:r>
              <a:rPr lang="pt-BR" sz="1400" dirty="0" err="1"/>
              <a:t>Plass</a:t>
            </a:r>
            <a:r>
              <a:rPr lang="pt-BR" sz="1400" dirty="0"/>
              <a:t>, N.H. </a:t>
            </a:r>
            <a:r>
              <a:rPr lang="pt-BR" sz="1400" dirty="0" err="1"/>
              <a:t>Briggs</a:t>
            </a:r>
            <a:r>
              <a:rPr lang="pt-BR" sz="1400" dirty="0"/>
              <a:t>, </a:t>
            </a:r>
            <a:r>
              <a:rPr lang="pt-BR" sz="1400" dirty="0" err="1"/>
              <a:t>and</a:t>
            </a:r>
            <a:r>
              <a:rPr lang="pt-BR" sz="1400" dirty="0"/>
              <a:t> R.L. </a:t>
            </a:r>
            <a:r>
              <a:rPr lang="pt-BR" sz="1400" dirty="0" err="1"/>
              <a:t>Braynard</a:t>
            </a:r>
            <a:r>
              <a:rPr lang="pt-BR" sz="1400" dirty="0"/>
              <a:t>, </a:t>
            </a:r>
          </a:p>
          <a:p>
            <a:pPr algn="ctr"/>
            <a:r>
              <a:rPr lang="pt-BR" sz="1400" dirty="0"/>
              <a:t>“Net- </a:t>
            </a:r>
            <a:r>
              <a:rPr lang="pt-BR" sz="1400" dirty="0" err="1"/>
              <a:t>working</a:t>
            </a:r>
            <a:r>
              <a:rPr lang="pt-BR" sz="1400" dirty="0"/>
              <a:t> </a:t>
            </a:r>
            <a:r>
              <a:rPr lang="pt-BR" sz="1400" dirty="0" err="1"/>
              <a:t>Named</a:t>
            </a:r>
            <a:r>
              <a:rPr lang="pt-BR" sz="1400" dirty="0"/>
              <a:t> </a:t>
            </a:r>
            <a:r>
              <a:rPr lang="pt-BR" sz="1400" dirty="0" err="1"/>
              <a:t>Content</a:t>
            </a:r>
            <a:r>
              <a:rPr lang="pt-BR" sz="1400" dirty="0"/>
              <a:t>,” In </a:t>
            </a:r>
            <a:r>
              <a:rPr lang="pt-BR" sz="1400" dirty="0" err="1"/>
              <a:t>CoNEXT</a:t>
            </a:r>
            <a:r>
              <a:rPr lang="pt-BR" sz="1400" dirty="0"/>
              <a:t>’ '09, </a:t>
            </a:r>
            <a:r>
              <a:rPr lang="pt-BR" sz="1400" dirty="0" err="1"/>
              <a:t>Rome</a:t>
            </a:r>
            <a:r>
              <a:rPr lang="pt-BR" sz="1400" dirty="0"/>
              <a:t>, </a:t>
            </a:r>
            <a:r>
              <a:rPr lang="pt-BR" sz="1400" dirty="0" err="1"/>
              <a:t>Italy</a:t>
            </a:r>
            <a:r>
              <a:rPr lang="pt-BR" sz="1400" dirty="0"/>
              <a:t>, Dec. 2009.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3140968"/>
            <a:ext cx="5328592" cy="2380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2741558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m 1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4" y="1269633"/>
            <a:ext cx="3326466" cy="2447399"/>
          </a:xfrm>
          <a:prstGeom prst="rect">
            <a:avLst/>
          </a:prstGeom>
        </p:spPr>
      </p:pic>
      <p:cxnSp>
        <p:nvCxnSpPr>
          <p:cNvPr id="106" name="Conector reto 105"/>
          <p:cNvCxnSpPr/>
          <p:nvPr/>
        </p:nvCxnSpPr>
        <p:spPr>
          <a:xfrm flipH="1">
            <a:off x="4211960" y="5445224"/>
            <a:ext cx="362248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to 106"/>
          <p:cNvCxnSpPr/>
          <p:nvPr/>
        </p:nvCxnSpPr>
        <p:spPr>
          <a:xfrm flipH="1">
            <a:off x="4735653" y="5514736"/>
            <a:ext cx="324952" cy="508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/>
          <p:cNvCxnSpPr/>
          <p:nvPr/>
        </p:nvCxnSpPr>
        <p:spPr>
          <a:xfrm>
            <a:off x="5385272" y="5584775"/>
            <a:ext cx="167446" cy="457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to 108"/>
          <p:cNvCxnSpPr/>
          <p:nvPr/>
        </p:nvCxnSpPr>
        <p:spPr>
          <a:xfrm>
            <a:off x="5822276" y="5433479"/>
            <a:ext cx="378146" cy="558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DeTexto 109"/>
          <p:cNvSpPr txBox="1"/>
          <p:nvPr/>
        </p:nvSpPr>
        <p:spPr>
          <a:xfrm>
            <a:off x="4327482" y="6042774"/>
            <a:ext cx="1725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Network Elements</a:t>
            </a:r>
            <a:endParaRPr lang="pt-BR" sz="1600" dirty="0"/>
          </a:p>
        </p:txBody>
      </p:sp>
      <p:cxnSp>
        <p:nvCxnSpPr>
          <p:cNvPr id="111" name="Conector reto 110"/>
          <p:cNvCxnSpPr/>
          <p:nvPr/>
        </p:nvCxnSpPr>
        <p:spPr>
          <a:xfrm flipH="1">
            <a:off x="6412546" y="5456969"/>
            <a:ext cx="362248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to 111"/>
          <p:cNvCxnSpPr/>
          <p:nvPr/>
        </p:nvCxnSpPr>
        <p:spPr>
          <a:xfrm flipH="1">
            <a:off x="6936239" y="5526481"/>
            <a:ext cx="324952" cy="508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reto 112"/>
          <p:cNvCxnSpPr/>
          <p:nvPr/>
        </p:nvCxnSpPr>
        <p:spPr>
          <a:xfrm>
            <a:off x="7585858" y="5596520"/>
            <a:ext cx="167446" cy="457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to 113"/>
          <p:cNvCxnSpPr/>
          <p:nvPr/>
        </p:nvCxnSpPr>
        <p:spPr>
          <a:xfrm>
            <a:off x="8022862" y="5445224"/>
            <a:ext cx="378146" cy="558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ixaDeTexto 114"/>
          <p:cNvSpPr txBox="1"/>
          <p:nvPr/>
        </p:nvSpPr>
        <p:spPr>
          <a:xfrm>
            <a:off x="6528068" y="6054519"/>
            <a:ext cx="1725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Network Elements</a:t>
            </a:r>
            <a:endParaRPr lang="pt-BR" sz="1600" dirty="0"/>
          </a:p>
        </p:txBody>
      </p:sp>
      <p:cxnSp>
        <p:nvCxnSpPr>
          <p:cNvPr id="92" name="Conector reto 91"/>
          <p:cNvCxnSpPr/>
          <p:nvPr/>
        </p:nvCxnSpPr>
        <p:spPr>
          <a:xfrm flipH="1">
            <a:off x="2011374" y="5445224"/>
            <a:ext cx="362248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>
          <a:xfrm flipH="1">
            <a:off x="2535067" y="5514736"/>
            <a:ext cx="324952" cy="5087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>
            <a:off x="3184686" y="5584775"/>
            <a:ext cx="167446" cy="4579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/>
          <p:cNvCxnSpPr/>
          <p:nvPr/>
        </p:nvCxnSpPr>
        <p:spPr>
          <a:xfrm>
            <a:off x="3621690" y="5433479"/>
            <a:ext cx="378146" cy="5584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99256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dirty="0"/>
              <a:t>Introdução</a:t>
            </a:r>
          </a:p>
        </p:txBody>
      </p:sp>
      <p:sp>
        <p:nvSpPr>
          <p:cNvPr id="4" name="Nuvem 3"/>
          <p:cNvSpPr/>
          <p:nvPr/>
        </p:nvSpPr>
        <p:spPr>
          <a:xfrm>
            <a:off x="4572000" y="2174823"/>
            <a:ext cx="2021670" cy="1398193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22845" y="3645024"/>
            <a:ext cx="1922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 Operations </a:t>
            </a:r>
          </a:p>
          <a:p>
            <a:pPr algn="ctr"/>
            <a:r>
              <a:rPr lang="en-US" sz="1600" dirty="0"/>
              <a:t>Center (</a:t>
            </a:r>
            <a:r>
              <a:rPr lang="en-US" sz="1600" b="1" dirty="0"/>
              <a:t>NOC</a:t>
            </a:r>
            <a:r>
              <a:rPr lang="en-US" sz="1600" dirty="0"/>
              <a:t>)</a:t>
            </a:r>
            <a:endParaRPr lang="pt-BR" sz="1600" dirty="0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3999836" y="2873919"/>
            <a:ext cx="735817" cy="42582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uvem 18"/>
          <p:cNvSpPr/>
          <p:nvPr/>
        </p:nvSpPr>
        <p:spPr>
          <a:xfrm>
            <a:off x="2157583" y="4365104"/>
            <a:ext cx="1842253" cy="1300196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Core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Optical Network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4339885" y="1157843"/>
            <a:ext cx="2453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Infraestrutura</a:t>
            </a:r>
            <a:r>
              <a:rPr lang="en-US" sz="2400" dirty="0"/>
              <a:t> do  </a:t>
            </a:r>
          </a:p>
          <a:p>
            <a:r>
              <a:rPr lang="en-US" sz="2400" dirty="0"/>
              <a:t>Plano de </a:t>
            </a:r>
            <a:r>
              <a:rPr lang="en-US" sz="2400" dirty="0" err="1"/>
              <a:t>Gerência</a:t>
            </a:r>
            <a:endParaRPr lang="pt-BR" sz="2400" dirty="0"/>
          </a:p>
        </p:txBody>
      </p:sp>
      <p:sp>
        <p:nvSpPr>
          <p:cNvPr id="75" name="Nuvem 74"/>
          <p:cNvSpPr/>
          <p:nvPr/>
        </p:nvSpPr>
        <p:spPr>
          <a:xfrm>
            <a:off x="4352226" y="4369156"/>
            <a:ext cx="1848196" cy="1300196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Aggregation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Network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77" name="Nuvem 76"/>
          <p:cNvSpPr/>
          <p:nvPr/>
        </p:nvSpPr>
        <p:spPr>
          <a:xfrm>
            <a:off x="6512466" y="4369156"/>
            <a:ext cx="1803950" cy="130019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Access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Network</a:t>
            </a:r>
            <a:endParaRPr lang="pt-BR" sz="1600" dirty="0">
              <a:solidFill>
                <a:schemeClr val="tx1"/>
              </a:solidFill>
            </a:endParaRPr>
          </a:p>
        </p:txBody>
      </p:sp>
      <p:cxnSp>
        <p:nvCxnSpPr>
          <p:cNvPr id="87" name="Conector reto 86"/>
          <p:cNvCxnSpPr/>
          <p:nvPr/>
        </p:nvCxnSpPr>
        <p:spPr>
          <a:xfrm flipV="1">
            <a:off x="5423793" y="3433662"/>
            <a:ext cx="128925" cy="114746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 flipH="1" flipV="1">
            <a:off x="6127333" y="3195106"/>
            <a:ext cx="1180971" cy="138602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/>
          <p:cNvSpPr txBox="1"/>
          <p:nvPr/>
        </p:nvSpPr>
        <p:spPr>
          <a:xfrm>
            <a:off x="2126896" y="6042774"/>
            <a:ext cx="1725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Network Elements</a:t>
            </a:r>
            <a:endParaRPr lang="pt-BR" sz="1600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74" y="1772816"/>
            <a:ext cx="724496" cy="93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CaixaDeTexto 37"/>
          <p:cNvSpPr txBox="1"/>
          <p:nvPr/>
        </p:nvSpPr>
        <p:spPr>
          <a:xfrm>
            <a:off x="6943996" y="2706090"/>
            <a:ext cx="1660452" cy="434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Network Management </a:t>
            </a:r>
          </a:p>
          <a:p>
            <a:pPr algn="ctr"/>
            <a:r>
              <a:rPr lang="en-US" sz="1400" dirty="0"/>
              <a:t>System (</a:t>
            </a:r>
            <a:r>
              <a:rPr lang="en-US" sz="1400" b="1" dirty="0"/>
              <a:t>NMS</a:t>
            </a:r>
            <a:r>
              <a:rPr lang="en-US" sz="1400" dirty="0"/>
              <a:t>)</a:t>
            </a:r>
            <a:endParaRPr lang="pt-BR" sz="1400" dirty="0"/>
          </a:p>
        </p:txBody>
      </p:sp>
      <p:cxnSp>
        <p:nvCxnSpPr>
          <p:cNvPr id="12" name="Conector reto 11"/>
          <p:cNvCxnSpPr/>
          <p:nvPr/>
        </p:nvCxnSpPr>
        <p:spPr>
          <a:xfrm flipH="1">
            <a:off x="6379409" y="2204864"/>
            <a:ext cx="1144919" cy="34771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 flipV="1">
            <a:off x="3224122" y="3299740"/>
            <a:ext cx="1836483" cy="1202002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4822224" y="2276872"/>
            <a:ext cx="15499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/>
              <a:t>Data </a:t>
            </a:r>
          </a:p>
          <a:p>
            <a:pPr algn="ctr"/>
            <a:r>
              <a:rPr lang="pt-BR" sz="1600" dirty="0"/>
              <a:t>Communication </a:t>
            </a:r>
          </a:p>
          <a:p>
            <a:pPr algn="ctr"/>
            <a:r>
              <a:rPr lang="pt-BR" sz="1600" dirty="0"/>
              <a:t>Network </a:t>
            </a:r>
          </a:p>
          <a:p>
            <a:pPr algn="ctr"/>
            <a:r>
              <a:rPr lang="pt-BR" sz="1600" dirty="0"/>
              <a:t>(</a:t>
            </a:r>
            <a:r>
              <a:rPr lang="pt-BR" sz="1600" b="1" dirty="0"/>
              <a:t>DCN</a:t>
            </a:r>
            <a:r>
              <a:rPr lang="pt-BR" sz="1600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9768218"/>
      </p:ext>
    </p:extLst>
  </p:cSld>
  <p:clrMapOvr>
    <a:masterClrMapping/>
  </p:clrMapOvr>
  <p:transition spd="slow"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Fundamentos teóricos: CCN e SNMP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Características do modelo CCN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395" y="1916832"/>
            <a:ext cx="8373109" cy="38164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91680" y="6165304"/>
            <a:ext cx="6272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V. Jacobson, D.K. </a:t>
            </a:r>
            <a:r>
              <a:rPr lang="pt-BR" sz="1400" dirty="0" err="1"/>
              <a:t>Smetters</a:t>
            </a:r>
            <a:r>
              <a:rPr lang="pt-BR" sz="1400" dirty="0"/>
              <a:t>, J.D. Thornton, M.F. </a:t>
            </a:r>
            <a:r>
              <a:rPr lang="pt-BR" sz="1400" dirty="0" err="1"/>
              <a:t>Plass</a:t>
            </a:r>
            <a:r>
              <a:rPr lang="pt-BR" sz="1400" dirty="0"/>
              <a:t>, N.H. </a:t>
            </a:r>
            <a:r>
              <a:rPr lang="pt-BR" sz="1400" dirty="0" err="1"/>
              <a:t>Briggs</a:t>
            </a:r>
            <a:r>
              <a:rPr lang="pt-BR" sz="1400" dirty="0"/>
              <a:t>, </a:t>
            </a:r>
            <a:r>
              <a:rPr lang="pt-BR" sz="1400" dirty="0" err="1"/>
              <a:t>and</a:t>
            </a:r>
            <a:r>
              <a:rPr lang="pt-BR" sz="1400" dirty="0"/>
              <a:t> R.L. </a:t>
            </a:r>
            <a:r>
              <a:rPr lang="pt-BR" sz="1400" dirty="0" err="1"/>
              <a:t>Braynard</a:t>
            </a:r>
            <a:r>
              <a:rPr lang="pt-BR" sz="1400" dirty="0"/>
              <a:t>, </a:t>
            </a:r>
          </a:p>
          <a:p>
            <a:pPr algn="ctr"/>
            <a:r>
              <a:rPr lang="pt-BR" sz="1400" dirty="0"/>
              <a:t>“Net- </a:t>
            </a:r>
            <a:r>
              <a:rPr lang="pt-BR" sz="1400" dirty="0" err="1"/>
              <a:t>working</a:t>
            </a:r>
            <a:r>
              <a:rPr lang="pt-BR" sz="1400" dirty="0"/>
              <a:t> </a:t>
            </a:r>
            <a:r>
              <a:rPr lang="pt-BR" sz="1400" dirty="0" err="1"/>
              <a:t>Named</a:t>
            </a:r>
            <a:r>
              <a:rPr lang="pt-BR" sz="1400" dirty="0"/>
              <a:t> </a:t>
            </a:r>
            <a:r>
              <a:rPr lang="pt-BR" sz="1400" dirty="0" err="1"/>
              <a:t>Content</a:t>
            </a:r>
            <a:r>
              <a:rPr lang="pt-BR" sz="1400" dirty="0"/>
              <a:t>,” In </a:t>
            </a:r>
            <a:r>
              <a:rPr lang="pt-BR" sz="1400" dirty="0" err="1"/>
              <a:t>CoNEXT</a:t>
            </a:r>
            <a:r>
              <a:rPr lang="pt-BR" sz="1400" dirty="0"/>
              <a:t>’ '09, </a:t>
            </a:r>
            <a:r>
              <a:rPr lang="pt-BR" sz="1400" dirty="0" err="1"/>
              <a:t>Rome</a:t>
            </a:r>
            <a:r>
              <a:rPr lang="pt-BR" sz="1400" dirty="0"/>
              <a:t>, </a:t>
            </a:r>
            <a:r>
              <a:rPr lang="pt-BR" sz="1400" dirty="0" err="1"/>
              <a:t>Italy</a:t>
            </a:r>
            <a:r>
              <a:rPr lang="pt-BR" sz="1400" dirty="0"/>
              <a:t>, Dec. 2009.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45491"/>
      </p:ext>
    </p:extLst>
  </p:cSld>
  <p:clrMapOvr>
    <a:masterClrMapping/>
  </p:clrMapOvr>
  <p:transition spd="slow"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Mapeamento das operações básicas do SNMP para CCN</a:t>
            </a:r>
            <a:endParaRPr lang="pt-B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62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GET</a:t>
            </a:r>
          </a:p>
        </p:txBody>
      </p:sp>
      <p:sp>
        <p:nvSpPr>
          <p:cNvPr id="27" name="Elipse 26"/>
          <p:cNvSpPr/>
          <p:nvPr/>
        </p:nvSpPr>
        <p:spPr>
          <a:xfrm>
            <a:off x="5473687" y="358357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5536565" y="367231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NE1</a:t>
            </a:r>
          </a:p>
          <a:p>
            <a:pPr algn="ctr"/>
            <a:r>
              <a:rPr lang="en-US" sz="1400" dirty="0"/>
              <a:t>CCN</a:t>
            </a:r>
          </a:p>
        </p:txBody>
      </p:sp>
      <p:cxnSp>
        <p:nvCxnSpPr>
          <p:cNvPr id="29" name="Conector reto 28"/>
          <p:cNvCxnSpPr>
            <a:endCxn id="27" idx="2"/>
          </p:cNvCxnSpPr>
          <p:nvPr/>
        </p:nvCxnSpPr>
        <p:spPr>
          <a:xfrm flipV="1">
            <a:off x="1876567" y="3921701"/>
            <a:ext cx="3597120" cy="6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>
            <a:stCxn id="27" idx="6"/>
          </p:cNvCxnSpPr>
          <p:nvPr/>
        </p:nvCxnSpPr>
        <p:spPr>
          <a:xfrm>
            <a:off x="6198239" y="3921701"/>
            <a:ext cx="1488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3651942" y="2463279"/>
            <a:ext cx="2461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dirty="0"/>
              <a:t>Interest /NE1/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43608" y="4725144"/>
            <a:ext cx="81191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Host </a:t>
            </a:r>
            <a:r>
              <a:rPr lang="en-US" sz="1600" dirty="0" err="1"/>
              <a:t>Gerente</a:t>
            </a:r>
            <a:r>
              <a:rPr lang="en-US" sz="1600" dirty="0"/>
              <a:t> </a:t>
            </a:r>
            <a:r>
              <a:rPr lang="en-US" sz="1600" dirty="0" err="1"/>
              <a:t>inicia</a:t>
            </a:r>
            <a:r>
              <a:rPr lang="en-US" sz="1600" dirty="0"/>
              <a:t> a </a:t>
            </a:r>
            <a:r>
              <a:rPr lang="en-US" sz="1600" dirty="0" err="1"/>
              <a:t>consulta</a:t>
            </a:r>
            <a:r>
              <a:rPr lang="en-US" sz="1600" dirty="0"/>
              <a:t> e </a:t>
            </a:r>
            <a:r>
              <a:rPr lang="en-US" sz="1600" dirty="0" err="1"/>
              <a:t>gera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mensagem</a:t>
            </a:r>
            <a:r>
              <a:rPr lang="en-US" sz="1600" dirty="0"/>
              <a:t> SNMP GET Request </a:t>
            </a:r>
          </a:p>
          <a:p>
            <a:r>
              <a:rPr lang="en-US" sz="1600" dirty="0"/>
              <a:t>      para “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dirty="0" err="1"/>
              <a:t>sysUpTime</a:t>
            </a:r>
            <a:r>
              <a:rPr lang="en-US" sz="1600" dirty="0"/>
              <a:t>” OID (</a:t>
            </a:r>
            <a:r>
              <a:rPr lang="en-US" sz="1600" b="1" dirty="0"/>
              <a:t>1.3.6.1.2.X.1.3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SNMP Gateway CCN </a:t>
            </a:r>
            <a:r>
              <a:rPr lang="en-US" sz="1600" dirty="0" err="1"/>
              <a:t>converte</a:t>
            </a:r>
            <a:r>
              <a:rPr lang="en-US" sz="1600" dirty="0"/>
              <a:t> a </a:t>
            </a:r>
            <a:r>
              <a:rPr lang="en-US" sz="1600" dirty="0" err="1"/>
              <a:t>mensagem</a:t>
            </a:r>
            <a:r>
              <a:rPr lang="en-US" sz="1600" dirty="0"/>
              <a:t> para um </a:t>
            </a:r>
            <a:r>
              <a:rPr lang="en-US" sz="1600" dirty="0" err="1"/>
              <a:t>pacote</a:t>
            </a:r>
            <a:r>
              <a:rPr lang="en-US" sz="1600" dirty="0"/>
              <a:t> de </a:t>
            </a:r>
            <a:r>
              <a:rPr lang="en-US" sz="1600" dirty="0" err="1"/>
              <a:t>interesse</a:t>
            </a:r>
            <a:r>
              <a:rPr lang="en-US" sz="1600" dirty="0"/>
              <a:t> “/label_NE1/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dirty="0" err="1"/>
              <a:t>sysUpTime</a:t>
            </a:r>
            <a:r>
              <a:rPr lang="en-US" sz="16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SNMP Gateway CCN </a:t>
            </a:r>
            <a:r>
              <a:rPr lang="en-US" sz="1600" dirty="0" err="1"/>
              <a:t>envia</a:t>
            </a:r>
            <a:r>
              <a:rPr lang="en-US" sz="1600" dirty="0"/>
              <a:t> o </a:t>
            </a:r>
            <a:r>
              <a:rPr lang="en-US" sz="1600" dirty="0" err="1"/>
              <a:t>pacote</a:t>
            </a:r>
            <a:r>
              <a:rPr lang="en-US" sz="1600" dirty="0"/>
              <a:t> de </a:t>
            </a:r>
            <a:r>
              <a:rPr lang="en-US" sz="1600" dirty="0" err="1"/>
              <a:t>interesse</a:t>
            </a:r>
            <a:r>
              <a:rPr lang="en-US" sz="1600" dirty="0"/>
              <a:t> para a </a:t>
            </a:r>
            <a:r>
              <a:rPr lang="en-US" sz="1600" dirty="0" err="1"/>
              <a:t>rede</a:t>
            </a:r>
            <a:r>
              <a:rPr lang="en-US" sz="1600" dirty="0"/>
              <a:t> de </a:t>
            </a:r>
            <a:r>
              <a:rPr lang="en-US" sz="1600" dirty="0" err="1"/>
              <a:t>elementos</a:t>
            </a:r>
            <a:r>
              <a:rPr lang="en-US" sz="1600" dirty="0"/>
              <a:t> CCN</a:t>
            </a:r>
            <a:endParaRPr lang="pt-BR" sz="1600" dirty="0"/>
          </a:p>
        </p:txBody>
      </p:sp>
      <p:sp>
        <p:nvSpPr>
          <p:cNvPr id="37" name="Elipse 36"/>
          <p:cNvSpPr/>
          <p:nvPr/>
        </p:nvSpPr>
        <p:spPr>
          <a:xfrm>
            <a:off x="7663872" y="359218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7726750" y="368092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NE2</a:t>
            </a:r>
          </a:p>
          <a:p>
            <a:pPr algn="ctr"/>
            <a:r>
              <a:rPr lang="en-US" sz="1400" dirty="0"/>
              <a:t>CCN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1734726" y="2453843"/>
            <a:ext cx="192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GET Request </a:t>
            </a:r>
          </a:p>
          <a:p>
            <a:pPr algn="ctr"/>
            <a:r>
              <a:rPr lang="en-US" sz="1200" dirty="0"/>
              <a:t>OID - 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grpSp>
        <p:nvGrpSpPr>
          <p:cNvPr id="40" name="Grupo 39"/>
          <p:cNvGrpSpPr/>
          <p:nvPr/>
        </p:nvGrpSpPr>
        <p:grpSpPr>
          <a:xfrm>
            <a:off x="4063472" y="2993664"/>
            <a:ext cx="1430089" cy="526508"/>
            <a:chOff x="3419872" y="3140968"/>
            <a:chExt cx="1430089" cy="526508"/>
          </a:xfrm>
        </p:grpSpPr>
        <p:cxnSp>
          <p:nvCxnSpPr>
            <p:cNvPr id="41" name="Conector reto 40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22" y="3450704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" y="3451452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upo 42"/>
          <p:cNvGrpSpPr/>
          <p:nvPr/>
        </p:nvGrpSpPr>
        <p:grpSpPr>
          <a:xfrm>
            <a:off x="2033600" y="3019419"/>
            <a:ext cx="1430089" cy="526508"/>
            <a:chOff x="3419872" y="3140968"/>
            <a:chExt cx="1430089" cy="526508"/>
          </a:xfrm>
        </p:grpSpPr>
        <p:cxnSp>
          <p:nvCxnSpPr>
            <p:cNvPr id="44" name="Conector reto 43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CaixaDeTexto 47"/>
          <p:cNvSpPr txBox="1"/>
          <p:nvPr/>
        </p:nvSpPr>
        <p:spPr>
          <a:xfrm>
            <a:off x="1190571" y="2924944"/>
            <a:ext cx="77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Host </a:t>
            </a:r>
          </a:p>
          <a:p>
            <a:pPr algn="ctr"/>
            <a:r>
              <a:rPr lang="en-US" sz="1400" dirty="0" err="1"/>
              <a:t>Gerente</a:t>
            </a:r>
            <a:endParaRPr lang="pt-BR" sz="1400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3090645" y="2996952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930364"/>
      </p:ext>
    </p:extLst>
  </p:cSld>
  <p:clrMapOvr>
    <a:masterClrMapping/>
  </p:clrMapOvr>
  <p:transition spd="slow"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30" name="Retângulo 29"/>
          <p:cNvSpPr/>
          <p:nvPr/>
        </p:nvSpPr>
        <p:spPr>
          <a:xfrm>
            <a:off x="3651942" y="2420888"/>
            <a:ext cx="2461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dirty="0"/>
              <a:t>Interest /NE1/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sp>
        <p:nvSpPr>
          <p:cNvPr id="32" name="Retângulo 31"/>
          <p:cNvSpPr/>
          <p:nvPr/>
        </p:nvSpPr>
        <p:spPr>
          <a:xfrm>
            <a:off x="3792262" y="4895582"/>
            <a:ext cx="2269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Data /NE1/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019848" y="5517232"/>
            <a:ext cx="607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elemento</a:t>
            </a:r>
            <a:r>
              <a:rPr lang="en-US" sz="1600" dirty="0"/>
              <a:t> NE1 tem o </a:t>
            </a:r>
            <a:r>
              <a:rPr lang="en-US" sz="1600" dirty="0" err="1"/>
              <a:t>conteúdo</a:t>
            </a:r>
            <a:r>
              <a:rPr lang="en-US" sz="1600" dirty="0"/>
              <a:t> “/label_NE1/System/</a:t>
            </a:r>
            <a:r>
              <a:rPr lang="en-US" sz="1600" dirty="0" err="1"/>
              <a:t>sysUpTime</a:t>
            </a:r>
            <a:r>
              <a:rPr lang="en-US" sz="16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elemento</a:t>
            </a:r>
            <a:r>
              <a:rPr lang="en-US" sz="1600" dirty="0"/>
              <a:t> NE1 </a:t>
            </a:r>
            <a:r>
              <a:rPr lang="en-US" sz="1600" dirty="0" err="1"/>
              <a:t>responde</a:t>
            </a:r>
            <a:r>
              <a:rPr lang="en-US" sz="1600" dirty="0"/>
              <a:t> a </a:t>
            </a:r>
            <a:r>
              <a:rPr lang="en-US" sz="1600" dirty="0" err="1"/>
              <a:t>requisição</a:t>
            </a:r>
            <a:r>
              <a:rPr lang="en-US" sz="1600" dirty="0"/>
              <a:t> com a </a:t>
            </a:r>
            <a:r>
              <a:rPr lang="en-US" sz="1600" dirty="0" err="1"/>
              <a:t>mensagem</a:t>
            </a:r>
            <a:r>
              <a:rPr lang="en-US" sz="1600" dirty="0"/>
              <a:t> de dados </a:t>
            </a:r>
            <a:endParaRPr lang="pt-BR" sz="16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5158149" y="2998113"/>
            <a:ext cx="135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3300"/>
                </a:solidFill>
              </a:rPr>
              <a:t>possui</a:t>
            </a:r>
            <a:r>
              <a:rPr lang="en-US" sz="1200" b="1" dirty="0">
                <a:solidFill>
                  <a:srgbClr val="003300"/>
                </a:solidFill>
              </a:rPr>
              <a:t> o </a:t>
            </a:r>
            <a:r>
              <a:rPr lang="en-US" sz="1200" b="1" dirty="0" err="1">
                <a:solidFill>
                  <a:srgbClr val="003300"/>
                </a:solidFill>
              </a:rPr>
              <a:t>conteúdo</a:t>
            </a:r>
            <a:endParaRPr lang="en-US" sz="1200" b="1" dirty="0">
              <a:solidFill>
                <a:srgbClr val="00330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3300"/>
                </a:solidFill>
              </a:rPr>
              <a:t>solicitado</a:t>
            </a:r>
            <a:endParaRPr lang="pt-BR" sz="1200" b="1" dirty="0">
              <a:solidFill>
                <a:srgbClr val="003300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734726" y="2434679"/>
            <a:ext cx="192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GET Request </a:t>
            </a:r>
          </a:p>
          <a:p>
            <a:pPr algn="ctr"/>
            <a:r>
              <a:rPr lang="en-US" sz="1200" dirty="0"/>
              <a:t>OID - 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grpSp>
        <p:nvGrpSpPr>
          <p:cNvPr id="42" name="Grupo 41"/>
          <p:cNvGrpSpPr/>
          <p:nvPr/>
        </p:nvGrpSpPr>
        <p:grpSpPr>
          <a:xfrm>
            <a:off x="4063472" y="2974500"/>
            <a:ext cx="1430089" cy="526508"/>
            <a:chOff x="3419872" y="3140968"/>
            <a:chExt cx="1430089" cy="526508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o 47"/>
          <p:cNvGrpSpPr/>
          <p:nvPr/>
        </p:nvGrpSpPr>
        <p:grpSpPr>
          <a:xfrm>
            <a:off x="4063472" y="4323361"/>
            <a:ext cx="1413064" cy="491658"/>
            <a:chOff x="3419872" y="4539385"/>
            <a:chExt cx="1413064" cy="491658"/>
          </a:xfrm>
        </p:grpSpPr>
        <p:cxnSp>
          <p:nvCxnSpPr>
            <p:cNvPr id="49" name="Conector reto 48"/>
            <p:cNvCxnSpPr/>
            <p:nvPr/>
          </p:nvCxnSpPr>
          <p:spPr>
            <a:xfrm flipH="1">
              <a:off x="4239128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H="1" flipV="1">
              <a:off x="3419872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</a:t>
            </a:r>
            <a:endParaRPr lang="pt-BR" sz="3600" dirty="0"/>
          </a:p>
        </p:txBody>
      </p:sp>
      <p:sp>
        <p:nvSpPr>
          <p:cNvPr id="52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GET</a:t>
            </a:r>
          </a:p>
        </p:txBody>
      </p:sp>
      <p:sp>
        <p:nvSpPr>
          <p:cNvPr id="69" name="Elipse 68"/>
          <p:cNvSpPr/>
          <p:nvPr/>
        </p:nvSpPr>
        <p:spPr>
          <a:xfrm>
            <a:off x="5473687" y="358357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5536565" y="367231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NE1</a:t>
            </a:r>
          </a:p>
          <a:p>
            <a:pPr algn="ctr"/>
            <a:r>
              <a:rPr lang="en-US" sz="1400" dirty="0"/>
              <a:t>CCN</a:t>
            </a:r>
          </a:p>
        </p:txBody>
      </p:sp>
      <p:cxnSp>
        <p:nvCxnSpPr>
          <p:cNvPr id="71" name="Conector reto 70"/>
          <p:cNvCxnSpPr>
            <a:endCxn id="69" idx="2"/>
          </p:cNvCxnSpPr>
          <p:nvPr/>
        </p:nvCxnSpPr>
        <p:spPr>
          <a:xfrm flipV="1">
            <a:off x="1876567" y="3921701"/>
            <a:ext cx="3597120" cy="6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/>
          <p:cNvCxnSpPr>
            <a:stCxn id="69" idx="6"/>
          </p:cNvCxnSpPr>
          <p:nvPr/>
        </p:nvCxnSpPr>
        <p:spPr>
          <a:xfrm>
            <a:off x="6198239" y="3921701"/>
            <a:ext cx="1488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lipse 72"/>
          <p:cNvSpPr/>
          <p:nvPr/>
        </p:nvSpPr>
        <p:spPr>
          <a:xfrm>
            <a:off x="7663872" y="359218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CaixaDeTexto 73"/>
          <p:cNvSpPr txBox="1"/>
          <p:nvPr/>
        </p:nvSpPr>
        <p:spPr>
          <a:xfrm>
            <a:off x="7726750" y="368092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NE2</a:t>
            </a:r>
          </a:p>
          <a:p>
            <a:pPr algn="ctr"/>
            <a:r>
              <a:rPr lang="en-US" sz="1400" dirty="0"/>
              <a:t>CCN</a:t>
            </a: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22" y="3450704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" y="3451452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CaixaDeTexto 76"/>
          <p:cNvSpPr txBox="1"/>
          <p:nvPr/>
        </p:nvSpPr>
        <p:spPr>
          <a:xfrm>
            <a:off x="1190571" y="2924944"/>
            <a:ext cx="77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Host </a:t>
            </a:r>
          </a:p>
          <a:p>
            <a:pPr algn="ctr"/>
            <a:r>
              <a:rPr lang="en-US" sz="1400" dirty="0" err="1"/>
              <a:t>Gerente</a:t>
            </a:r>
            <a:endParaRPr lang="pt-BR" sz="1400" dirty="0"/>
          </a:p>
        </p:txBody>
      </p:sp>
      <p:sp>
        <p:nvSpPr>
          <p:cNvPr id="78" name="CaixaDeTexto 77"/>
          <p:cNvSpPr txBox="1"/>
          <p:nvPr/>
        </p:nvSpPr>
        <p:spPr>
          <a:xfrm>
            <a:off x="3090645" y="2996952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grpSp>
        <p:nvGrpSpPr>
          <p:cNvPr id="45" name="Grupo 44"/>
          <p:cNvGrpSpPr/>
          <p:nvPr/>
        </p:nvGrpSpPr>
        <p:grpSpPr>
          <a:xfrm>
            <a:off x="2033600" y="3000255"/>
            <a:ext cx="1430089" cy="526508"/>
            <a:chOff x="3419872" y="3140968"/>
            <a:chExt cx="1430089" cy="526508"/>
          </a:xfrm>
        </p:grpSpPr>
        <p:cxnSp>
          <p:nvCxnSpPr>
            <p:cNvPr id="46" name="Conector reto 45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8682678"/>
      </p:ext>
    </p:extLst>
  </p:cSld>
  <p:clrMapOvr>
    <a:masterClrMapping/>
  </p:clrMapOvr>
  <p:transition spd="slow"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3769609" y="4869160"/>
            <a:ext cx="2362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(Data /NE1/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r>
              <a:rPr lang="en-US" sz="1200" dirty="0"/>
              <a:t>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17115" y="5714672"/>
            <a:ext cx="7852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SNMP Gateway CCN </a:t>
            </a:r>
            <a:r>
              <a:rPr lang="en-US" sz="1600" dirty="0" err="1"/>
              <a:t>converte</a:t>
            </a:r>
            <a:r>
              <a:rPr lang="en-US" sz="1600" dirty="0"/>
              <a:t> a </a:t>
            </a:r>
            <a:r>
              <a:rPr lang="en-US" sz="1600" dirty="0" err="1"/>
              <a:t>mensagem</a:t>
            </a:r>
            <a:r>
              <a:rPr lang="en-US" sz="1600" dirty="0"/>
              <a:t> de dados “/label_NE1/System/</a:t>
            </a:r>
            <a:r>
              <a:rPr lang="en-US" sz="1600" dirty="0" err="1"/>
              <a:t>sysUpTime</a:t>
            </a:r>
            <a:r>
              <a:rPr lang="en-US" sz="1600" dirty="0"/>
              <a:t>” </a:t>
            </a:r>
          </a:p>
          <a:p>
            <a:r>
              <a:rPr lang="en-US" sz="1600" dirty="0"/>
              <a:t>      para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mensagem</a:t>
            </a:r>
            <a:r>
              <a:rPr lang="en-US" sz="1600" dirty="0"/>
              <a:t> SNMP GET Response </a:t>
            </a:r>
            <a:r>
              <a:rPr lang="en-US" sz="1600" dirty="0" err="1"/>
              <a:t>que</a:t>
            </a:r>
            <a:r>
              <a:rPr lang="en-US" sz="1600" dirty="0"/>
              <a:t> é </a:t>
            </a:r>
            <a:r>
              <a:rPr lang="en-US" sz="1600" dirty="0" err="1"/>
              <a:t>encaminhada</a:t>
            </a:r>
            <a:r>
              <a:rPr lang="en-US" sz="1600" dirty="0"/>
              <a:t> para o Host </a:t>
            </a:r>
            <a:r>
              <a:rPr lang="en-US" sz="1600" dirty="0" err="1"/>
              <a:t>Gerente</a:t>
            </a:r>
            <a:r>
              <a:rPr lang="en-US" sz="1600" dirty="0"/>
              <a:t>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813910" y="4895582"/>
            <a:ext cx="171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GET Response </a:t>
            </a:r>
          </a:p>
          <a:p>
            <a:pPr algn="ctr"/>
            <a:r>
              <a:rPr lang="en-US" sz="1200" dirty="0"/>
              <a:t>OID - System/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grpSp>
        <p:nvGrpSpPr>
          <p:cNvPr id="21" name="Grupo 20"/>
          <p:cNvGrpSpPr/>
          <p:nvPr/>
        </p:nvGrpSpPr>
        <p:grpSpPr>
          <a:xfrm>
            <a:off x="4063472" y="4323361"/>
            <a:ext cx="1413064" cy="491658"/>
            <a:chOff x="3419872" y="4539385"/>
            <a:chExt cx="1413064" cy="491658"/>
          </a:xfrm>
        </p:grpSpPr>
        <p:cxnSp>
          <p:nvCxnSpPr>
            <p:cNvPr id="22" name="Conector reto 21"/>
            <p:cNvCxnSpPr/>
            <p:nvPr/>
          </p:nvCxnSpPr>
          <p:spPr>
            <a:xfrm flipH="1">
              <a:off x="4239128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 flipV="1">
              <a:off x="3419872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1880413" y="4323361"/>
            <a:ext cx="1413064" cy="491658"/>
            <a:chOff x="1257945" y="4539385"/>
            <a:chExt cx="1413064" cy="491658"/>
          </a:xfrm>
        </p:grpSpPr>
        <p:cxnSp>
          <p:nvCxnSpPr>
            <p:cNvPr id="25" name="Conector reto 24"/>
            <p:cNvCxnSpPr/>
            <p:nvPr/>
          </p:nvCxnSpPr>
          <p:spPr>
            <a:xfrm flipH="1">
              <a:off x="2077201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 flipV="1">
              <a:off x="1257945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/>
          <p:cNvGrpSpPr/>
          <p:nvPr/>
        </p:nvGrpSpPr>
        <p:grpSpPr>
          <a:xfrm>
            <a:off x="4063472" y="2974500"/>
            <a:ext cx="1430089" cy="526508"/>
            <a:chOff x="3419872" y="3140968"/>
            <a:chExt cx="1430089" cy="526508"/>
          </a:xfrm>
        </p:grpSpPr>
        <p:cxnSp>
          <p:nvCxnSpPr>
            <p:cNvPr id="28" name="Conector reto 27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CaixaDeTexto 32"/>
          <p:cNvSpPr txBox="1"/>
          <p:nvPr/>
        </p:nvSpPr>
        <p:spPr>
          <a:xfrm>
            <a:off x="5158148" y="2998113"/>
            <a:ext cx="135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3300"/>
                </a:solidFill>
              </a:rPr>
              <a:t>possui</a:t>
            </a:r>
            <a:r>
              <a:rPr lang="en-US" sz="1200" b="1" dirty="0">
                <a:solidFill>
                  <a:srgbClr val="003300"/>
                </a:solidFill>
              </a:rPr>
              <a:t> o </a:t>
            </a:r>
            <a:r>
              <a:rPr lang="en-US" sz="1200" b="1" dirty="0" err="1">
                <a:solidFill>
                  <a:srgbClr val="003300"/>
                </a:solidFill>
              </a:rPr>
              <a:t>conteúdo</a:t>
            </a:r>
            <a:endParaRPr lang="en-US" sz="1200" b="1" dirty="0">
              <a:solidFill>
                <a:srgbClr val="00330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3300"/>
                </a:solidFill>
              </a:rPr>
              <a:t>solicitado</a:t>
            </a:r>
            <a:endParaRPr lang="pt-BR" sz="1200" b="1" dirty="0">
              <a:solidFill>
                <a:srgbClr val="003300"/>
              </a:solidFill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</a:t>
            </a:r>
            <a:endParaRPr lang="pt-BR" sz="3600" dirty="0"/>
          </a:p>
        </p:txBody>
      </p:sp>
      <p:sp>
        <p:nvSpPr>
          <p:cNvPr id="35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GET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3651942" y="2420888"/>
            <a:ext cx="2461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dirty="0"/>
              <a:t>Interest /NE1/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sp>
        <p:nvSpPr>
          <p:cNvPr id="37" name="Retângulo 36"/>
          <p:cNvSpPr/>
          <p:nvPr/>
        </p:nvSpPr>
        <p:spPr>
          <a:xfrm>
            <a:off x="1734726" y="2434679"/>
            <a:ext cx="192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GET Request </a:t>
            </a:r>
          </a:p>
          <a:p>
            <a:pPr algn="ctr"/>
            <a:r>
              <a:rPr lang="en-US" sz="1200" dirty="0"/>
              <a:t>OID - 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sp>
        <p:nvSpPr>
          <p:cNvPr id="48" name="Elipse 47"/>
          <p:cNvSpPr/>
          <p:nvPr/>
        </p:nvSpPr>
        <p:spPr>
          <a:xfrm>
            <a:off x="5473687" y="358357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5536565" y="367231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NE1</a:t>
            </a:r>
          </a:p>
          <a:p>
            <a:pPr algn="ctr"/>
            <a:r>
              <a:rPr lang="en-US" sz="1400" dirty="0"/>
              <a:t>CCN</a:t>
            </a:r>
          </a:p>
        </p:txBody>
      </p:sp>
      <p:cxnSp>
        <p:nvCxnSpPr>
          <p:cNvPr id="50" name="Conector reto 49"/>
          <p:cNvCxnSpPr>
            <a:endCxn id="48" idx="2"/>
          </p:cNvCxnSpPr>
          <p:nvPr/>
        </p:nvCxnSpPr>
        <p:spPr>
          <a:xfrm flipV="1">
            <a:off x="1876567" y="3921701"/>
            <a:ext cx="3597120" cy="6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>
            <a:stCxn id="48" idx="6"/>
          </p:cNvCxnSpPr>
          <p:nvPr/>
        </p:nvCxnSpPr>
        <p:spPr>
          <a:xfrm>
            <a:off x="6198239" y="3921701"/>
            <a:ext cx="1488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ipse 51"/>
          <p:cNvSpPr/>
          <p:nvPr/>
        </p:nvSpPr>
        <p:spPr>
          <a:xfrm>
            <a:off x="7663872" y="359218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7726750" y="368092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NE2</a:t>
            </a:r>
          </a:p>
          <a:p>
            <a:pPr algn="ctr"/>
            <a:r>
              <a:rPr lang="en-US" sz="1400" dirty="0"/>
              <a:t>CCN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22" y="3450704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" y="3451452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CaixaDeTexto 55"/>
          <p:cNvSpPr txBox="1"/>
          <p:nvPr/>
        </p:nvSpPr>
        <p:spPr>
          <a:xfrm>
            <a:off x="1190571" y="2924944"/>
            <a:ext cx="77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Host </a:t>
            </a:r>
          </a:p>
          <a:p>
            <a:pPr algn="ctr"/>
            <a:r>
              <a:rPr lang="en-US" sz="1400" dirty="0" err="1"/>
              <a:t>Gerente</a:t>
            </a:r>
            <a:endParaRPr lang="pt-BR" sz="14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3090645" y="2996952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grpSp>
        <p:nvGrpSpPr>
          <p:cNvPr id="30" name="Grupo 29"/>
          <p:cNvGrpSpPr/>
          <p:nvPr/>
        </p:nvGrpSpPr>
        <p:grpSpPr>
          <a:xfrm>
            <a:off x="2033600" y="3000255"/>
            <a:ext cx="1430089" cy="526508"/>
            <a:chOff x="3419872" y="3140968"/>
            <a:chExt cx="1430089" cy="526508"/>
          </a:xfrm>
        </p:grpSpPr>
        <p:cxnSp>
          <p:nvCxnSpPr>
            <p:cNvPr id="31" name="Conector reto 30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4693318"/>
      </p:ext>
    </p:extLst>
  </p:cSld>
  <p:clrMapOvr>
    <a:masterClrMapping/>
  </p:clrMapOvr>
  <p:transition spd="slow"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163395" y="2865566"/>
            <a:ext cx="144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</a:rPr>
              <a:t>não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err="1">
                <a:solidFill>
                  <a:srgbClr val="C00000"/>
                </a:solidFill>
              </a:rPr>
              <a:t>possui</a:t>
            </a:r>
            <a:r>
              <a:rPr lang="en-US" sz="1200" b="1" dirty="0">
                <a:solidFill>
                  <a:srgbClr val="C00000"/>
                </a:solidFill>
              </a:rPr>
              <a:t> o </a:t>
            </a:r>
          </a:p>
          <a:p>
            <a:pPr algn="ctr"/>
            <a:r>
              <a:rPr lang="en-US" sz="1200" b="1" dirty="0" err="1">
                <a:solidFill>
                  <a:srgbClr val="C00000"/>
                </a:solidFill>
              </a:rPr>
              <a:t>conteúdo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err="1">
                <a:solidFill>
                  <a:srgbClr val="C00000"/>
                </a:solidFill>
              </a:rPr>
              <a:t>solicitado</a:t>
            </a:r>
            <a:endParaRPr lang="pt-BR" sz="1200" b="1" dirty="0">
              <a:solidFill>
                <a:srgbClr val="C0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21628" y="4725144"/>
            <a:ext cx="70414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Host </a:t>
            </a:r>
            <a:r>
              <a:rPr lang="en-US" sz="1600" dirty="0" err="1"/>
              <a:t>Gerente</a:t>
            </a:r>
            <a:r>
              <a:rPr lang="en-US" sz="1600" dirty="0"/>
              <a:t> </a:t>
            </a:r>
            <a:r>
              <a:rPr lang="en-US" sz="1600" dirty="0" err="1"/>
              <a:t>inicia</a:t>
            </a:r>
            <a:r>
              <a:rPr lang="en-US" sz="1600" dirty="0"/>
              <a:t> a </a:t>
            </a:r>
            <a:r>
              <a:rPr lang="en-US" sz="1600" dirty="0" err="1"/>
              <a:t>consulta</a:t>
            </a:r>
            <a:r>
              <a:rPr lang="en-US" sz="1600" dirty="0"/>
              <a:t> e </a:t>
            </a:r>
            <a:r>
              <a:rPr lang="en-US" sz="1600" dirty="0" err="1"/>
              <a:t>gera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mensagem</a:t>
            </a:r>
            <a:r>
              <a:rPr lang="en-US" sz="1600" dirty="0"/>
              <a:t> SNMP GET Request </a:t>
            </a:r>
          </a:p>
          <a:p>
            <a:r>
              <a:rPr lang="en-US" sz="1600" dirty="0"/>
              <a:t>      para “System/</a:t>
            </a:r>
            <a:r>
              <a:rPr lang="en-US" sz="1600" dirty="0" err="1"/>
              <a:t>sysUpTime</a:t>
            </a:r>
            <a:r>
              <a:rPr lang="en-US" sz="1600" dirty="0"/>
              <a:t>” OID (</a:t>
            </a:r>
            <a:r>
              <a:rPr lang="en-US" sz="1600" b="1" dirty="0"/>
              <a:t>1.3.6.1.2.X.1.3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SNMP Gateway CCN </a:t>
            </a:r>
            <a:r>
              <a:rPr lang="en-US" sz="1600" dirty="0" err="1"/>
              <a:t>converte</a:t>
            </a:r>
            <a:r>
              <a:rPr lang="en-US" sz="1600" dirty="0"/>
              <a:t> a </a:t>
            </a:r>
            <a:r>
              <a:rPr lang="en-US" sz="1600" dirty="0" err="1"/>
              <a:t>mensagem</a:t>
            </a:r>
            <a:r>
              <a:rPr lang="en-US" sz="1600" dirty="0"/>
              <a:t> para um </a:t>
            </a:r>
            <a:r>
              <a:rPr lang="en-US" sz="1600" dirty="0" err="1"/>
              <a:t>pacote</a:t>
            </a:r>
            <a:r>
              <a:rPr lang="en-US" sz="1600" dirty="0"/>
              <a:t> de </a:t>
            </a:r>
            <a:r>
              <a:rPr lang="en-US" sz="1600" dirty="0" err="1"/>
              <a:t>interesse</a:t>
            </a:r>
            <a:r>
              <a:rPr lang="en-US" sz="1600" dirty="0"/>
              <a:t> </a:t>
            </a:r>
          </a:p>
          <a:p>
            <a:r>
              <a:rPr lang="en-US" sz="1600" dirty="0"/>
              <a:t>      “/label_NE2/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dirty="0" err="1"/>
              <a:t>sysUpTime</a:t>
            </a:r>
            <a:r>
              <a:rPr lang="en-US" sz="16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SNMP Gateway CCN </a:t>
            </a:r>
            <a:r>
              <a:rPr lang="en-US" sz="1600" dirty="0" err="1"/>
              <a:t>envia</a:t>
            </a:r>
            <a:r>
              <a:rPr lang="en-US" sz="1600" dirty="0"/>
              <a:t> o </a:t>
            </a:r>
            <a:r>
              <a:rPr lang="en-US" sz="1600" dirty="0" err="1"/>
              <a:t>pacote</a:t>
            </a:r>
            <a:r>
              <a:rPr lang="en-US" sz="1600" dirty="0"/>
              <a:t> de </a:t>
            </a:r>
            <a:r>
              <a:rPr lang="en-US" sz="1600" dirty="0" err="1"/>
              <a:t>interesse</a:t>
            </a:r>
            <a:r>
              <a:rPr lang="en-US" sz="1600" dirty="0"/>
              <a:t> para a </a:t>
            </a:r>
            <a:r>
              <a:rPr lang="en-US" sz="1600" dirty="0" err="1"/>
              <a:t>rede</a:t>
            </a:r>
            <a:r>
              <a:rPr lang="en-US" sz="1600" dirty="0"/>
              <a:t> de </a:t>
            </a:r>
            <a:r>
              <a:rPr lang="en-US" sz="1600" dirty="0" err="1"/>
              <a:t>elementos</a:t>
            </a:r>
            <a:r>
              <a:rPr lang="en-US" sz="1600" dirty="0"/>
              <a:t> CCN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NE1 </a:t>
            </a:r>
            <a:r>
              <a:rPr lang="en-US" sz="1600" dirty="0" err="1"/>
              <a:t>não</a:t>
            </a:r>
            <a:r>
              <a:rPr lang="en-US" sz="1600" dirty="0"/>
              <a:t> </a:t>
            </a:r>
            <a:r>
              <a:rPr lang="en-US" sz="1600" dirty="0" err="1"/>
              <a:t>possui</a:t>
            </a:r>
            <a:r>
              <a:rPr lang="en-US" sz="1600" dirty="0"/>
              <a:t> o </a:t>
            </a:r>
            <a:r>
              <a:rPr lang="en-US" sz="1600" dirty="0" err="1"/>
              <a:t>conteúdo</a:t>
            </a:r>
            <a:r>
              <a:rPr lang="en-US" sz="1600" dirty="0"/>
              <a:t> </a:t>
            </a:r>
            <a:r>
              <a:rPr lang="en-US" sz="1600" dirty="0" err="1"/>
              <a:t>solicitado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NE1 </a:t>
            </a:r>
            <a:r>
              <a:rPr lang="en-US" sz="1600" dirty="0" err="1"/>
              <a:t>transfere</a:t>
            </a:r>
            <a:r>
              <a:rPr lang="en-US" sz="1600" dirty="0"/>
              <a:t> a </a:t>
            </a:r>
            <a:r>
              <a:rPr lang="en-US" sz="1600" dirty="0" err="1"/>
              <a:t>mensagen</a:t>
            </a:r>
            <a:r>
              <a:rPr lang="en-US" sz="1600" dirty="0"/>
              <a:t> de </a:t>
            </a:r>
            <a:r>
              <a:rPr lang="en-US" sz="1600" dirty="0" err="1"/>
              <a:t>Interesse</a:t>
            </a:r>
            <a:r>
              <a:rPr lang="en-US" sz="1600" dirty="0"/>
              <a:t> para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demais</a:t>
            </a:r>
            <a:r>
              <a:rPr lang="en-US" sz="1600" dirty="0"/>
              <a:t> NEs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rede</a:t>
            </a:r>
            <a:r>
              <a:rPr lang="en-US" sz="1600" dirty="0"/>
              <a:t> </a:t>
            </a:r>
            <a:endParaRPr lang="pt-BR" sz="1400" dirty="0"/>
          </a:p>
        </p:txBody>
      </p:sp>
      <p:grpSp>
        <p:nvGrpSpPr>
          <p:cNvPr id="20" name="Grupo 19"/>
          <p:cNvGrpSpPr/>
          <p:nvPr/>
        </p:nvGrpSpPr>
        <p:grpSpPr>
          <a:xfrm>
            <a:off x="4063472" y="2987130"/>
            <a:ext cx="1430089" cy="526508"/>
            <a:chOff x="3419872" y="3140968"/>
            <a:chExt cx="1430089" cy="526508"/>
          </a:xfrm>
        </p:grpSpPr>
        <p:cxnSp>
          <p:nvCxnSpPr>
            <p:cNvPr id="21" name="Conector reto 20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6242832" y="3059138"/>
            <a:ext cx="1430089" cy="526508"/>
            <a:chOff x="3419872" y="3140968"/>
            <a:chExt cx="1430089" cy="526508"/>
          </a:xfrm>
        </p:grpSpPr>
        <p:cxnSp>
          <p:nvCxnSpPr>
            <p:cNvPr id="27" name="Conector reto 26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</a:t>
            </a:r>
            <a:endParaRPr lang="pt-BR" sz="3600" dirty="0"/>
          </a:p>
        </p:txBody>
      </p:sp>
      <p:sp>
        <p:nvSpPr>
          <p:cNvPr id="30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GET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3680904" y="2420888"/>
            <a:ext cx="2461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dirty="0"/>
              <a:t>Interest /NE1/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sp>
        <p:nvSpPr>
          <p:cNvPr id="32" name="Retângulo 31"/>
          <p:cNvSpPr/>
          <p:nvPr/>
        </p:nvSpPr>
        <p:spPr>
          <a:xfrm>
            <a:off x="1763688" y="2434679"/>
            <a:ext cx="192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GET Request </a:t>
            </a:r>
          </a:p>
          <a:p>
            <a:pPr algn="ctr"/>
            <a:r>
              <a:rPr lang="en-US" sz="1200" dirty="0"/>
              <a:t>OID - 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sp>
        <p:nvSpPr>
          <p:cNvPr id="43" name="Elipse 42"/>
          <p:cNvSpPr/>
          <p:nvPr/>
        </p:nvSpPr>
        <p:spPr>
          <a:xfrm>
            <a:off x="5473687" y="358357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CaixaDeTexto 43"/>
          <p:cNvSpPr txBox="1"/>
          <p:nvPr/>
        </p:nvSpPr>
        <p:spPr>
          <a:xfrm>
            <a:off x="5536565" y="367231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NE1</a:t>
            </a:r>
          </a:p>
          <a:p>
            <a:pPr algn="ctr"/>
            <a:r>
              <a:rPr lang="en-US" sz="1400" dirty="0"/>
              <a:t>CCN</a:t>
            </a:r>
          </a:p>
        </p:txBody>
      </p:sp>
      <p:cxnSp>
        <p:nvCxnSpPr>
          <p:cNvPr id="45" name="Conector reto 44"/>
          <p:cNvCxnSpPr>
            <a:endCxn id="43" idx="2"/>
          </p:cNvCxnSpPr>
          <p:nvPr/>
        </p:nvCxnSpPr>
        <p:spPr>
          <a:xfrm flipV="1">
            <a:off x="1876567" y="3921701"/>
            <a:ext cx="3597120" cy="6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stCxn id="43" idx="6"/>
          </p:cNvCxnSpPr>
          <p:nvPr/>
        </p:nvCxnSpPr>
        <p:spPr>
          <a:xfrm>
            <a:off x="6198239" y="3921701"/>
            <a:ext cx="1488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lipse 46"/>
          <p:cNvSpPr/>
          <p:nvPr/>
        </p:nvSpPr>
        <p:spPr>
          <a:xfrm>
            <a:off x="7663872" y="359218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7726750" y="368092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NE2</a:t>
            </a:r>
          </a:p>
          <a:p>
            <a:pPr algn="ctr"/>
            <a:r>
              <a:rPr lang="en-US" sz="1400" dirty="0"/>
              <a:t>CCN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22" y="3450704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" y="3451452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CaixaDeTexto 50"/>
          <p:cNvSpPr txBox="1"/>
          <p:nvPr/>
        </p:nvSpPr>
        <p:spPr>
          <a:xfrm>
            <a:off x="1190571" y="2924944"/>
            <a:ext cx="77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Host </a:t>
            </a:r>
          </a:p>
          <a:p>
            <a:pPr algn="ctr"/>
            <a:r>
              <a:rPr lang="en-US" sz="1400" dirty="0" err="1"/>
              <a:t>Gerente</a:t>
            </a:r>
            <a:endParaRPr lang="pt-BR" sz="1400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3090645" y="2996952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2033600" y="3012885"/>
            <a:ext cx="1430089" cy="526508"/>
            <a:chOff x="3419872" y="3140968"/>
            <a:chExt cx="1430089" cy="526508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3606266"/>
      </p:ext>
    </p:extLst>
  </p:cSld>
  <p:clrMapOvr>
    <a:masterClrMapping/>
  </p:clrMapOvr>
  <p:transition spd="slow"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1935" y="1739683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32" name="Retângulo 31"/>
          <p:cNvSpPr/>
          <p:nvPr/>
        </p:nvSpPr>
        <p:spPr>
          <a:xfrm>
            <a:off x="3629749" y="2420888"/>
            <a:ext cx="2461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dirty="0"/>
              <a:t>Interest /NE2/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sp>
        <p:nvSpPr>
          <p:cNvPr id="34" name="Retângulo 33"/>
          <p:cNvSpPr/>
          <p:nvPr/>
        </p:nvSpPr>
        <p:spPr>
          <a:xfrm>
            <a:off x="3628755" y="4881790"/>
            <a:ext cx="2362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(Data /NE2/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r>
              <a:rPr lang="en-US" sz="1200" dirty="0"/>
              <a:t>)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1066335" y="5589240"/>
            <a:ext cx="60259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conteúdo</a:t>
            </a:r>
            <a:r>
              <a:rPr lang="en-US" sz="1600" dirty="0"/>
              <a:t> ““/label_NE2/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dirty="0" err="1"/>
              <a:t>sysUpTime</a:t>
            </a:r>
            <a:r>
              <a:rPr lang="en-US" sz="1600" dirty="0"/>
              <a:t>” é </a:t>
            </a:r>
            <a:r>
              <a:rPr lang="en-US" sz="1600" dirty="0" err="1"/>
              <a:t>encontrado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elemento</a:t>
            </a:r>
            <a:r>
              <a:rPr lang="en-US" sz="1600" dirty="0"/>
              <a:t> NE2 </a:t>
            </a:r>
            <a:r>
              <a:rPr lang="en-US" sz="1600" dirty="0" err="1"/>
              <a:t>responde</a:t>
            </a:r>
            <a:r>
              <a:rPr lang="en-US" sz="1600" dirty="0"/>
              <a:t> a </a:t>
            </a:r>
            <a:r>
              <a:rPr lang="en-US" sz="1600" dirty="0" err="1"/>
              <a:t>requisição</a:t>
            </a:r>
            <a:r>
              <a:rPr lang="en-US" sz="1600" dirty="0"/>
              <a:t> com a </a:t>
            </a:r>
            <a:r>
              <a:rPr lang="en-US" sz="1600" dirty="0" err="1"/>
              <a:t>mensagem</a:t>
            </a:r>
            <a:r>
              <a:rPr lang="en-US" sz="1600" dirty="0"/>
              <a:t> de dados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Elemento</a:t>
            </a:r>
            <a:r>
              <a:rPr lang="en-US" sz="1600" dirty="0"/>
              <a:t> NE1 </a:t>
            </a:r>
            <a:r>
              <a:rPr lang="en-US" sz="1600" dirty="0" err="1"/>
              <a:t>armazena</a:t>
            </a:r>
            <a:r>
              <a:rPr lang="en-US" sz="1600" dirty="0"/>
              <a:t> ““/label_</a:t>
            </a:r>
            <a:r>
              <a:rPr lang="en-US" sz="1600" b="1" dirty="0"/>
              <a:t>NE2</a:t>
            </a:r>
            <a:r>
              <a:rPr lang="en-US" sz="1600" dirty="0"/>
              <a:t>/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dirty="0" err="1"/>
              <a:t>sysUpTime</a:t>
            </a:r>
            <a:r>
              <a:rPr lang="en-US" sz="1600" dirty="0"/>
              <a:t>”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</a:p>
          <a:p>
            <a:r>
              <a:rPr lang="en-US" sz="1600" dirty="0"/>
              <a:t>      </a:t>
            </a:r>
            <a:r>
              <a:rPr lang="en-US" sz="1600" dirty="0" err="1"/>
              <a:t>seu</a:t>
            </a:r>
            <a:r>
              <a:rPr lang="en-US" sz="1600" dirty="0"/>
              <a:t> cache e </a:t>
            </a:r>
            <a:r>
              <a:rPr lang="en-US" sz="1600" dirty="0" err="1"/>
              <a:t>encaminha</a:t>
            </a:r>
            <a:r>
              <a:rPr lang="en-US" sz="1600" dirty="0"/>
              <a:t> para o Gateway.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5239278" y="4449742"/>
            <a:ext cx="124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3300"/>
                </a:solidFill>
              </a:rPr>
              <a:t>armazenado</a:t>
            </a:r>
            <a:r>
              <a:rPr lang="en-US" sz="1200" b="1" dirty="0">
                <a:solidFill>
                  <a:srgbClr val="003300"/>
                </a:solidFill>
              </a:rPr>
              <a:t> </a:t>
            </a:r>
            <a:r>
              <a:rPr lang="en-US" sz="1200" b="1" dirty="0" err="1">
                <a:solidFill>
                  <a:srgbClr val="003300"/>
                </a:solidFill>
              </a:rPr>
              <a:t>em</a:t>
            </a:r>
            <a:r>
              <a:rPr lang="en-US" sz="1200" b="1" dirty="0">
                <a:solidFill>
                  <a:srgbClr val="003300"/>
                </a:solidFill>
              </a:rPr>
              <a:t> </a:t>
            </a:r>
          </a:p>
          <a:p>
            <a:pPr algn="ctr"/>
            <a:r>
              <a:rPr lang="en-US" sz="1200" b="1" dirty="0">
                <a:solidFill>
                  <a:srgbClr val="003300"/>
                </a:solidFill>
              </a:rPr>
              <a:t>cache</a:t>
            </a:r>
            <a:endParaRPr lang="pt-BR" sz="1200" b="1" dirty="0">
              <a:solidFill>
                <a:srgbClr val="003300"/>
              </a:solidFill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5861003" y="4836204"/>
            <a:ext cx="2362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(Data /NE2/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r>
              <a:rPr lang="en-US" sz="1200" dirty="0"/>
              <a:t>)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1712533" y="2434679"/>
            <a:ext cx="1927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GET Request </a:t>
            </a:r>
          </a:p>
          <a:p>
            <a:pPr algn="ctr"/>
            <a:r>
              <a:rPr lang="en-US" sz="1200" dirty="0"/>
              <a:t>OID - 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grpSp>
        <p:nvGrpSpPr>
          <p:cNvPr id="45" name="Grupo 44"/>
          <p:cNvGrpSpPr/>
          <p:nvPr/>
        </p:nvGrpSpPr>
        <p:grpSpPr>
          <a:xfrm>
            <a:off x="4041279" y="2987130"/>
            <a:ext cx="1430089" cy="526508"/>
            <a:chOff x="3419872" y="3140968"/>
            <a:chExt cx="1430089" cy="526508"/>
          </a:xfrm>
        </p:grpSpPr>
        <p:cxnSp>
          <p:nvCxnSpPr>
            <p:cNvPr id="46" name="Conector reto 45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/>
          <p:cNvGrpSpPr/>
          <p:nvPr/>
        </p:nvGrpSpPr>
        <p:grpSpPr>
          <a:xfrm>
            <a:off x="4041279" y="4335991"/>
            <a:ext cx="1413064" cy="491658"/>
            <a:chOff x="3419872" y="4539385"/>
            <a:chExt cx="1413064" cy="491658"/>
          </a:xfrm>
        </p:grpSpPr>
        <p:cxnSp>
          <p:nvCxnSpPr>
            <p:cNvPr id="52" name="Conector reto 51"/>
            <p:cNvCxnSpPr/>
            <p:nvPr/>
          </p:nvCxnSpPr>
          <p:spPr>
            <a:xfrm flipH="1">
              <a:off x="4239128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flipH="1" flipV="1">
              <a:off x="3419872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o 53"/>
          <p:cNvGrpSpPr/>
          <p:nvPr/>
        </p:nvGrpSpPr>
        <p:grpSpPr>
          <a:xfrm>
            <a:off x="6201519" y="4305726"/>
            <a:ext cx="1413064" cy="491658"/>
            <a:chOff x="3419872" y="4539385"/>
            <a:chExt cx="1413064" cy="491658"/>
          </a:xfrm>
        </p:grpSpPr>
        <p:cxnSp>
          <p:nvCxnSpPr>
            <p:cNvPr id="55" name="Conector reto 54"/>
            <p:cNvCxnSpPr/>
            <p:nvPr/>
          </p:nvCxnSpPr>
          <p:spPr>
            <a:xfrm flipH="1">
              <a:off x="4239128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 flipH="1" flipV="1">
              <a:off x="3419872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o 56"/>
          <p:cNvGrpSpPr/>
          <p:nvPr/>
        </p:nvGrpSpPr>
        <p:grpSpPr>
          <a:xfrm>
            <a:off x="6220639" y="3059138"/>
            <a:ext cx="1430089" cy="526508"/>
            <a:chOff x="3419872" y="3140968"/>
            <a:chExt cx="1430089" cy="526508"/>
          </a:xfrm>
        </p:grpSpPr>
        <p:cxnSp>
          <p:nvCxnSpPr>
            <p:cNvPr id="58" name="Conector reto 57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CaixaDeTexto 59"/>
          <p:cNvSpPr txBox="1"/>
          <p:nvPr/>
        </p:nvSpPr>
        <p:spPr>
          <a:xfrm>
            <a:off x="7251725" y="3010743"/>
            <a:ext cx="135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3300"/>
                </a:solidFill>
              </a:rPr>
              <a:t>possui</a:t>
            </a:r>
            <a:r>
              <a:rPr lang="en-US" sz="1200" b="1" dirty="0">
                <a:solidFill>
                  <a:srgbClr val="003300"/>
                </a:solidFill>
              </a:rPr>
              <a:t> o </a:t>
            </a:r>
            <a:r>
              <a:rPr lang="en-US" sz="1200" b="1" dirty="0" err="1">
                <a:solidFill>
                  <a:srgbClr val="003300"/>
                </a:solidFill>
              </a:rPr>
              <a:t>conteúdo</a:t>
            </a:r>
            <a:endParaRPr lang="en-US" sz="1200" b="1" dirty="0">
              <a:solidFill>
                <a:srgbClr val="00330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3300"/>
                </a:solidFill>
              </a:rPr>
              <a:t>solicitado</a:t>
            </a:r>
            <a:endParaRPr lang="pt-BR" sz="1200" b="1" dirty="0">
              <a:solidFill>
                <a:srgbClr val="003300"/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5141202" y="2865566"/>
            <a:ext cx="144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</a:rPr>
              <a:t>não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err="1">
                <a:solidFill>
                  <a:srgbClr val="C00000"/>
                </a:solidFill>
              </a:rPr>
              <a:t>possui</a:t>
            </a:r>
            <a:r>
              <a:rPr lang="en-US" sz="1200" b="1" dirty="0">
                <a:solidFill>
                  <a:srgbClr val="C00000"/>
                </a:solidFill>
              </a:rPr>
              <a:t> o </a:t>
            </a:r>
          </a:p>
          <a:p>
            <a:pPr algn="ctr"/>
            <a:r>
              <a:rPr lang="en-US" sz="1200" b="1" dirty="0" err="1">
                <a:solidFill>
                  <a:srgbClr val="C00000"/>
                </a:solidFill>
              </a:rPr>
              <a:t>conteúdo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err="1">
                <a:solidFill>
                  <a:srgbClr val="C00000"/>
                </a:solidFill>
              </a:rPr>
              <a:t>solicitado</a:t>
            </a:r>
            <a:endParaRPr lang="pt-BR" sz="1200" b="1" dirty="0">
              <a:solidFill>
                <a:srgbClr val="C00000"/>
              </a:solidFill>
            </a:endParaRPr>
          </a:p>
        </p:txBody>
      </p:sp>
      <p:sp>
        <p:nvSpPr>
          <p:cNvPr id="6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</a:t>
            </a:r>
            <a:endParaRPr lang="pt-BR" sz="3600" dirty="0"/>
          </a:p>
        </p:txBody>
      </p:sp>
      <p:sp>
        <p:nvSpPr>
          <p:cNvPr id="66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99592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GET</a:t>
            </a:r>
          </a:p>
        </p:txBody>
      </p:sp>
      <p:sp>
        <p:nvSpPr>
          <p:cNvPr id="74" name="Elipse 73"/>
          <p:cNvSpPr/>
          <p:nvPr/>
        </p:nvSpPr>
        <p:spPr>
          <a:xfrm>
            <a:off x="5473687" y="358357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CaixaDeTexto 74"/>
          <p:cNvSpPr txBox="1"/>
          <p:nvPr/>
        </p:nvSpPr>
        <p:spPr>
          <a:xfrm>
            <a:off x="5536565" y="367231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NE1</a:t>
            </a:r>
          </a:p>
          <a:p>
            <a:pPr algn="ctr"/>
            <a:r>
              <a:rPr lang="en-US" sz="1400" dirty="0"/>
              <a:t>CCN</a:t>
            </a:r>
          </a:p>
        </p:txBody>
      </p:sp>
      <p:cxnSp>
        <p:nvCxnSpPr>
          <p:cNvPr id="76" name="Conector reto 75"/>
          <p:cNvCxnSpPr>
            <a:endCxn id="74" idx="2"/>
          </p:cNvCxnSpPr>
          <p:nvPr/>
        </p:nvCxnSpPr>
        <p:spPr>
          <a:xfrm flipV="1">
            <a:off x="1876567" y="3921701"/>
            <a:ext cx="3597120" cy="6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>
            <a:stCxn id="74" idx="6"/>
          </p:cNvCxnSpPr>
          <p:nvPr/>
        </p:nvCxnSpPr>
        <p:spPr>
          <a:xfrm>
            <a:off x="6198239" y="3921701"/>
            <a:ext cx="1488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e 77"/>
          <p:cNvSpPr/>
          <p:nvPr/>
        </p:nvSpPr>
        <p:spPr>
          <a:xfrm>
            <a:off x="7663872" y="359218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7726750" y="368092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NE2</a:t>
            </a:r>
          </a:p>
          <a:p>
            <a:pPr algn="ctr"/>
            <a:r>
              <a:rPr lang="en-US" sz="1400" dirty="0"/>
              <a:t>CCN</a:t>
            </a: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22" y="3450704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" y="3451452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CaixaDeTexto 81"/>
          <p:cNvSpPr txBox="1"/>
          <p:nvPr/>
        </p:nvSpPr>
        <p:spPr>
          <a:xfrm>
            <a:off x="1190571" y="2924944"/>
            <a:ext cx="77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Host </a:t>
            </a:r>
          </a:p>
          <a:p>
            <a:pPr algn="ctr"/>
            <a:r>
              <a:rPr lang="en-US" sz="1400" dirty="0" err="1"/>
              <a:t>Gerente</a:t>
            </a:r>
            <a:endParaRPr lang="pt-BR" sz="1400" dirty="0"/>
          </a:p>
        </p:txBody>
      </p:sp>
      <p:sp>
        <p:nvSpPr>
          <p:cNvPr id="83" name="CaixaDeTexto 82"/>
          <p:cNvSpPr txBox="1"/>
          <p:nvPr/>
        </p:nvSpPr>
        <p:spPr>
          <a:xfrm>
            <a:off x="3090645" y="2996952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grpSp>
        <p:nvGrpSpPr>
          <p:cNvPr id="48" name="Grupo 47"/>
          <p:cNvGrpSpPr/>
          <p:nvPr/>
        </p:nvGrpSpPr>
        <p:grpSpPr>
          <a:xfrm>
            <a:off x="2011407" y="3012885"/>
            <a:ext cx="1430089" cy="526508"/>
            <a:chOff x="3419872" y="3140968"/>
            <a:chExt cx="1430089" cy="526508"/>
          </a:xfrm>
        </p:grpSpPr>
        <p:cxnSp>
          <p:nvCxnSpPr>
            <p:cNvPr id="49" name="Conector reto 48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07442256"/>
      </p:ext>
    </p:extLst>
  </p:cSld>
  <p:clrMapOvr>
    <a:masterClrMapping/>
  </p:clrMapOvr>
  <p:transition spd="slow">
    <p:wipe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66" name="Retângulo 65"/>
          <p:cNvSpPr/>
          <p:nvPr/>
        </p:nvSpPr>
        <p:spPr>
          <a:xfrm>
            <a:off x="3674639" y="2397275"/>
            <a:ext cx="2461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dirty="0"/>
              <a:t>Interest /NE2/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sp>
        <p:nvSpPr>
          <p:cNvPr id="67" name="Retângulo 66"/>
          <p:cNvSpPr/>
          <p:nvPr/>
        </p:nvSpPr>
        <p:spPr>
          <a:xfrm>
            <a:off x="1757423" y="2411066"/>
            <a:ext cx="192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GET Request </a:t>
            </a:r>
          </a:p>
          <a:p>
            <a:pPr algn="ctr"/>
            <a:r>
              <a:rPr lang="en-US" sz="1200" dirty="0"/>
              <a:t>OID - 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sp>
        <p:nvSpPr>
          <p:cNvPr id="69" name="Retângulo 68"/>
          <p:cNvSpPr/>
          <p:nvPr/>
        </p:nvSpPr>
        <p:spPr>
          <a:xfrm>
            <a:off x="3673645" y="4858177"/>
            <a:ext cx="2362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(Data /NE2/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r>
              <a:rPr lang="en-US" sz="1200" dirty="0"/>
              <a:t>)</a:t>
            </a:r>
          </a:p>
        </p:txBody>
      </p:sp>
      <p:sp>
        <p:nvSpPr>
          <p:cNvPr id="70" name="CaixaDeTexto 69"/>
          <p:cNvSpPr txBox="1"/>
          <p:nvPr/>
        </p:nvSpPr>
        <p:spPr>
          <a:xfrm>
            <a:off x="1043608" y="5589240"/>
            <a:ext cx="8216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SNMP Gateway CCN </a:t>
            </a:r>
            <a:r>
              <a:rPr lang="en-US" sz="1600" dirty="0" err="1"/>
              <a:t>converte</a:t>
            </a:r>
            <a:r>
              <a:rPr lang="en-US" sz="1600" dirty="0"/>
              <a:t> a </a:t>
            </a:r>
            <a:r>
              <a:rPr lang="en-US" sz="1600" dirty="0" err="1"/>
              <a:t>mensagem</a:t>
            </a:r>
            <a:r>
              <a:rPr lang="en-US" sz="1600" dirty="0"/>
              <a:t> de dados ““/label_</a:t>
            </a:r>
            <a:r>
              <a:rPr lang="en-US" sz="1600" b="1" dirty="0"/>
              <a:t>NE2</a:t>
            </a:r>
            <a:r>
              <a:rPr lang="en-US" sz="1600" dirty="0"/>
              <a:t>/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dirty="0" err="1"/>
              <a:t>sysUpTime</a:t>
            </a:r>
            <a:r>
              <a:rPr lang="en-US" sz="1600" dirty="0"/>
              <a:t>” </a:t>
            </a:r>
          </a:p>
          <a:p>
            <a:r>
              <a:rPr lang="en-US" sz="1600" dirty="0"/>
              <a:t>      para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mensagem</a:t>
            </a:r>
            <a:r>
              <a:rPr lang="en-US" sz="1600" dirty="0"/>
              <a:t>  SNMP GET Response </a:t>
            </a:r>
            <a:r>
              <a:rPr lang="en-US" sz="1600" dirty="0" err="1"/>
              <a:t>que</a:t>
            </a:r>
            <a:r>
              <a:rPr lang="en-US" sz="1600" dirty="0"/>
              <a:t> é </a:t>
            </a:r>
            <a:r>
              <a:rPr lang="en-US" sz="1600" dirty="0" err="1"/>
              <a:t>encaminhada</a:t>
            </a:r>
            <a:r>
              <a:rPr lang="en-US" sz="1600" dirty="0"/>
              <a:t> para o Host </a:t>
            </a:r>
            <a:r>
              <a:rPr lang="en-US" sz="1600" dirty="0" err="1"/>
              <a:t>Gerente</a:t>
            </a:r>
            <a:r>
              <a:rPr lang="en-US" sz="1600" dirty="0"/>
              <a:t>. 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1790120" y="4884599"/>
            <a:ext cx="1809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GET Response </a:t>
            </a:r>
          </a:p>
          <a:p>
            <a:pPr algn="ctr"/>
            <a:r>
              <a:rPr lang="en-US" sz="1200" dirty="0"/>
              <a:t>(OID - System/</a:t>
            </a:r>
            <a:r>
              <a:rPr lang="en-US" sz="1200" dirty="0" err="1"/>
              <a:t>sysUpTime</a:t>
            </a:r>
            <a:r>
              <a:rPr lang="en-US" sz="1200" dirty="0"/>
              <a:t>)</a:t>
            </a:r>
          </a:p>
        </p:txBody>
      </p:sp>
      <p:sp>
        <p:nvSpPr>
          <p:cNvPr id="78" name="Retângulo 77"/>
          <p:cNvSpPr/>
          <p:nvPr/>
        </p:nvSpPr>
        <p:spPr>
          <a:xfrm>
            <a:off x="5905893" y="4812591"/>
            <a:ext cx="23625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(Data /NE2/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r>
              <a:rPr lang="en-US" sz="1200" dirty="0"/>
              <a:t>)</a:t>
            </a:r>
          </a:p>
        </p:txBody>
      </p:sp>
      <p:grpSp>
        <p:nvGrpSpPr>
          <p:cNvPr id="79" name="Grupo 78"/>
          <p:cNvGrpSpPr/>
          <p:nvPr/>
        </p:nvGrpSpPr>
        <p:grpSpPr>
          <a:xfrm>
            <a:off x="4086169" y="2963517"/>
            <a:ext cx="1430089" cy="526508"/>
            <a:chOff x="3419872" y="3140968"/>
            <a:chExt cx="1430089" cy="526508"/>
          </a:xfrm>
        </p:grpSpPr>
        <p:cxnSp>
          <p:nvCxnSpPr>
            <p:cNvPr id="80" name="Conector reto 79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upo 87"/>
          <p:cNvGrpSpPr/>
          <p:nvPr/>
        </p:nvGrpSpPr>
        <p:grpSpPr>
          <a:xfrm>
            <a:off x="4086169" y="4312378"/>
            <a:ext cx="1413064" cy="491658"/>
            <a:chOff x="3419872" y="4539385"/>
            <a:chExt cx="1413064" cy="491658"/>
          </a:xfrm>
        </p:grpSpPr>
        <p:cxnSp>
          <p:nvCxnSpPr>
            <p:cNvPr id="89" name="Conector reto 88"/>
            <p:cNvCxnSpPr/>
            <p:nvPr/>
          </p:nvCxnSpPr>
          <p:spPr>
            <a:xfrm flipH="1">
              <a:off x="4239128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flipH="1" flipV="1">
              <a:off x="3419872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upo 90"/>
          <p:cNvGrpSpPr/>
          <p:nvPr/>
        </p:nvGrpSpPr>
        <p:grpSpPr>
          <a:xfrm>
            <a:off x="1903110" y="4312378"/>
            <a:ext cx="1413064" cy="491658"/>
            <a:chOff x="1257945" y="4539385"/>
            <a:chExt cx="1413064" cy="491658"/>
          </a:xfrm>
        </p:grpSpPr>
        <p:cxnSp>
          <p:nvCxnSpPr>
            <p:cNvPr id="92" name="Conector reto 91"/>
            <p:cNvCxnSpPr/>
            <p:nvPr/>
          </p:nvCxnSpPr>
          <p:spPr>
            <a:xfrm flipH="1">
              <a:off x="2077201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 flipH="1" flipV="1">
              <a:off x="1257945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o 93"/>
          <p:cNvGrpSpPr/>
          <p:nvPr/>
        </p:nvGrpSpPr>
        <p:grpSpPr>
          <a:xfrm>
            <a:off x="6246409" y="4282113"/>
            <a:ext cx="1413064" cy="491658"/>
            <a:chOff x="3419872" y="4539385"/>
            <a:chExt cx="1413064" cy="491658"/>
          </a:xfrm>
        </p:grpSpPr>
        <p:cxnSp>
          <p:nvCxnSpPr>
            <p:cNvPr id="95" name="Conector reto 94"/>
            <p:cNvCxnSpPr/>
            <p:nvPr/>
          </p:nvCxnSpPr>
          <p:spPr>
            <a:xfrm flipH="1">
              <a:off x="4239128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ector reto 95"/>
            <p:cNvCxnSpPr/>
            <p:nvPr/>
          </p:nvCxnSpPr>
          <p:spPr>
            <a:xfrm flipH="1" flipV="1">
              <a:off x="3419872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CaixaDeTexto 96"/>
          <p:cNvSpPr txBox="1"/>
          <p:nvPr/>
        </p:nvSpPr>
        <p:spPr>
          <a:xfrm>
            <a:off x="5284168" y="4426129"/>
            <a:ext cx="124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3300"/>
                </a:solidFill>
              </a:rPr>
              <a:t>armazenado</a:t>
            </a:r>
            <a:r>
              <a:rPr lang="en-US" sz="1200" b="1" dirty="0">
                <a:solidFill>
                  <a:srgbClr val="003300"/>
                </a:solidFill>
              </a:rPr>
              <a:t> </a:t>
            </a:r>
            <a:r>
              <a:rPr lang="en-US" sz="1200" b="1" dirty="0" err="1">
                <a:solidFill>
                  <a:srgbClr val="003300"/>
                </a:solidFill>
              </a:rPr>
              <a:t>em</a:t>
            </a:r>
            <a:r>
              <a:rPr lang="en-US" sz="1200" b="1" dirty="0">
                <a:solidFill>
                  <a:srgbClr val="003300"/>
                </a:solidFill>
              </a:rPr>
              <a:t> </a:t>
            </a:r>
          </a:p>
          <a:p>
            <a:pPr algn="ctr"/>
            <a:r>
              <a:rPr lang="en-US" sz="1200" b="1" dirty="0">
                <a:solidFill>
                  <a:srgbClr val="003300"/>
                </a:solidFill>
              </a:rPr>
              <a:t>cache</a:t>
            </a:r>
            <a:endParaRPr lang="pt-BR" sz="1200" b="1" dirty="0">
              <a:solidFill>
                <a:srgbClr val="003300"/>
              </a:solidFill>
            </a:endParaRPr>
          </a:p>
        </p:txBody>
      </p:sp>
      <p:sp>
        <p:nvSpPr>
          <p:cNvPr id="98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</a:t>
            </a:r>
            <a:endParaRPr lang="pt-BR" sz="3600" dirty="0"/>
          </a:p>
        </p:txBody>
      </p:sp>
      <p:sp>
        <p:nvSpPr>
          <p:cNvPr id="99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GET</a:t>
            </a:r>
          </a:p>
        </p:txBody>
      </p:sp>
      <p:sp>
        <p:nvSpPr>
          <p:cNvPr id="51" name="Elipse 50"/>
          <p:cNvSpPr/>
          <p:nvPr/>
        </p:nvSpPr>
        <p:spPr>
          <a:xfrm>
            <a:off x="5473687" y="358357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CaixaDeTexto 51"/>
          <p:cNvSpPr txBox="1"/>
          <p:nvPr/>
        </p:nvSpPr>
        <p:spPr>
          <a:xfrm>
            <a:off x="5536565" y="367231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NE1</a:t>
            </a:r>
          </a:p>
          <a:p>
            <a:pPr algn="ctr"/>
            <a:r>
              <a:rPr lang="en-US" sz="1400" dirty="0"/>
              <a:t>CCN</a:t>
            </a:r>
          </a:p>
        </p:txBody>
      </p:sp>
      <p:cxnSp>
        <p:nvCxnSpPr>
          <p:cNvPr id="53" name="Conector reto 52"/>
          <p:cNvCxnSpPr>
            <a:endCxn id="51" idx="2"/>
          </p:cNvCxnSpPr>
          <p:nvPr/>
        </p:nvCxnSpPr>
        <p:spPr>
          <a:xfrm flipV="1">
            <a:off x="1876567" y="3921701"/>
            <a:ext cx="3597120" cy="6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>
            <a:stCxn id="51" idx="6"/>
          </p:cNvCxnSpPr>
          <p:nvPr/>
        </p:nvCxnSpPr>
        <p:spPr>
          <a:xfrm>
            <a:off x="6198239" y="3921701"/>
            <a:ext cx="1488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e 54"/>
          <p:cNvSpPr/>
          <p:nvPr/>
        </p:nvSpPr>
        <p:spPr>
          <a:xfrm>
            <a:off x="7663872" y="359218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7726750" y="368092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NE2</a:t>
            </a:r>
          </a:p>
          <a:p>
            <a:pPr algn="ctr"/>
            <a:r>
              <a:rPr lang="en-US" sz="1400" dirty="0"/>
              <a:t>CCN</a:t>
            </a: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22" y="3450704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" y="3451452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CaixaDeTexto 58"/>
          <p:cNvSpPr txBox="1"/>
          <p:nvPr/>
        </p:nvSpPr>
        <p:spPr>
          <a:xfrm>
            <a:off x="1190571" y="2924944"/>
            <a:ext cx="77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Host </a:t>
            </a:r>
          </a:p>
          <a:p>
            <a:pPr algn="ctr"/>
            <a:r>
              <a:rPr lang="en-US" sz="1400" dirty="0" err="1"/>
              <a:t>Gerente</a:t>
            </a:r>
            <a:endParaRPr lang="pt-BR" sz="1400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3090645" y="2996952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grpSp>
        <p:nvGrpSpPr>
          <p:cNvPr id="82" name="Grupo 81"/>
          <p:cNvGrpSpPr/>
          <p:nvPr/>
        </p:nvGrpSpPr>
        <p:grpSpPr>
          <a:xfrm>
            <a:off x="2056297" y="2989272"/>
            <a:ext cx="1430089" cy="526508"/>
            <a:chOff x="3419872" y="3140968"/>
            <a:chExt cx="1430089" cy="526508"/>
          </a:xfrm>
        </p:grpSpPr>
        <p:cxnSp>
          <p:nvCxnSpPr>
            <p:cNvPr id="83" name="Conector reto 82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ixaDeTexto 39"/>
          <p:cNvSpPr txBox="1"/>
          <p:nvPr/>
        </p:nvSpPr>
        <p:spPr>
          <a:xfrm>
            <a:off x="7251725" y="3010743"/>
            <a:ext cx="135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3300"/>
                </a:solidFill>
              </a:rPr>
              <a:t>possui</a:t>
            </a:r>
            <a:r>
              <a:rPr lang="en-US" sz="1200" b="1" dirty="0">
                <a:solidFill>
                  <a:srgbClr val="003300"/>
                </a:solidFill>
              </a:rPr>
              <a:t> o </a:t>
            </a:r>
            <a:r>
              <a:rPr lang="en-US" sz="1200" b="1" dirty="0" err="1">
                <a:solidFill>
                  <a:srgbClr val="003300"/>
                </a:solidFill>
              </a:rPr>
              <a:t>conteúdo</a:t>
            </a:r>
            <a:endParaRPr lang="en-US" sz="1200" b="1" dirty="0">
              <a:solidFill>
                <a:srgbClr val="00330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3300"/>
                </a:solidFill>
              </a:rPr>
              <a:t>solicitado</a:t>
            </a:r>
            <a:endParaRPr lang="pt-BR" sz="1200" b="1" dirty="0">
              <a:solidFill>
                <a:srgbClr val="003300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5141202" y="2865566"/>
            <a:ext cx="144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C00000"/>
                </a:solidFill>
              </a:rPr>
              <a:t>não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err="1">
                <a:solidFill>
                  <a:srgbClr val="C00000"/>
                </a:solidFill>
              </a:rPr>
              <a:t>possui</a:t>
            </a:r>
            <a:r>
              <a:rPr lang="en-US" sz="1200" b="1" dirty="0">
                <a:solidFill>
                  <a:srgbClr val="C00000"/>
                </a:solidFill>
              </a:rPr>
              <a:t> o </a:t>
            </a:r>
          </a:p>
          <a:p>
            <a:pPr algn="ctr"/>
            <a:r>
              <a:rPr lang="en-US" sz="1200" b="1" dirty="0" err="1">
                <a:solidFill>
                  <a:srgbClr val="C00000"/>
                </a:solidFill>
              </a:rPr>
              <a:t>conteúdo</a:t>
            </a:r>
            <a:r>
              <a:rPr lang="en-US" sz="1200" b="1" dirty="0">
                <a:solidFill>
                  <a:srgbClr val="C00000"/>
                </a:solidFill>
              </a:rPr>
              <a:t> </a:t>
            </a:r>
            <a:r>
              <a:rPr lang="en-US" sz="1200" b="1" dirty="0" err="1">
                <a:solidFill>
                  <a:srgbClr val="C00000"/>
                </a:solidFill>
              </a:rPr>
              <a:t>solicitado</a:t>
            </a:r>
            <a:endParaRPr lang="pt-BR" sz="1200" b="1" dirty="0">
              <a:solidFill>
                <a:srgbClr val="C00000"/>
              </a:solidFill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6220639" y="3059138"/>
            <a:ext cx="1430089" cy="526508"/>
            <a:chOff x="3419872" y="3140968"/>
            <a:chExt cx="1430089" cy="526508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0648898"/>
      </p:ext>
    </p:extLst>
  </p:cSld>
  <p:clrMapOvr>
    <a:masterClrMapping/>
  </p:clrMapOvr>
  <p:transition spd="slow">
    <p:wipe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3601696" y="2420140"/>
            <a:ext cx="2517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dirty="0"/>
              <a:t>Interest /NE1/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sysObjectID</a:t>
            </a:r>
            <a:endParaRPr lang="en-US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043608" y="4941168"/>
            <a:ext cx="70843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Host </a:t>
            </a:r>
            <a:r>
              <a:rPr lang="en-US" sz="1600" dirty="0" err="1"/>
              <a:t>Gerente</a:t>
            </a:r>
            <a:r>
              <a:rPr lang="en-US" sz="1600" dirty="0"/>
              <a:t> </a:t>
            </a:r>
            <a:r>
              <a:rPr lang="en-US" sz="1600" dirty="0" err="1"/>
              <a:t>inicia</a:t>
            </a:r>
            <a:r>
              <a:rPr lang="en-US" sz="1600" dirty="0"/>
              <a:t> a </a:t>
            </a:r>
            <a:r>
              <a:rPr lang="en-US" sz="1600" dirty="0" err="1"/>
              <a:t>consulta</a:t>
            </a:r>
            <a:r>
              <a:rPr lang="en-US" sz="1600" dirty="0"/>
              <a:t> e </a:t>
            </a:r>
            <a:r>
              <a:rPr lang="en-US" sz="1600" dirty="0" err="1"/>
              <a:t>gera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mensagem</a:t>
            </a:r>
            <a:r>
              <a:rPr lang="en-US" sz="1600" dirty="0"/>
              <a:t> SNMP GET-NEXT Request </a:t>
            </a:r>
          </a:p>
          <a:p>
            <a:r>
              <a:rPr lang="en-US" sz="1600" dirty="0"/>
              <a:t>      para OID - </a:t>
            </a:r>
            <a:r>
              <a:rPr lang="en-US" sz="1600" b="1" dirty="0"/>
              <a:t>1.3.6.1.2.X.1.1</a:t>
            </a:r>
            <a:r>
              <a:rPr lang="en-US" sz="1600" dirty="0"/>
              <a:t> (</a:t>
            </a:r>
            <a:r>
              <a:rPr lang="en-US" sz="1600" b="1" dirty="0"/>
              <a:t>+1</a:t>
            </a:r>
            <a:r>
              <a:rPr lang="en-US" sz="1600" dirty="0"/>
              <a:t>), (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dirty="0" err="1"/>
              <a:t>sysDescr</a:t>
            </a:r>
            <a:r>
              <a:rPr lang="en-US" sz="1600" dirty="0"/>
              <a:t>), </a:t>
            </a:r>
            <a:r>
              <a:rPr lang="en-US" sz="1600" dirty="0" err="1"/>
              <a:t>sendo</a:t>
            </a:r>
            <a:r>
              <a:rPr lang="en-US" sz="1600" dirty="0"/>
              <a:t>  </a:t>
            </a:r>
          </a:p>
          <a:p>
            <a:r>
              <a:rPr lang="en-US" sz="1600" dirty="0"/>
              <a:t>      OID </a:t>
            </a:r>
            <a:r>
              <a:rPr lang="en-US" sz="1600" b="1" dirty="0"/>
              <a:t>1.3.6.1.2.X.1.2 </a:t>
            </a:r>
            <a:r>
              <a:rPr lang="en-US" sz="1600" dirty="0"/>
              <a:t>(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dirty="0" err="1"/>
              <a:t>sysObjectID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SNMP Gateway CCN </a:t>
            </a:r>
            <a:r>
              <a:rPr lang="en-US" sz="1600" dirty="0" err="1"/>
              <a:t>converte</a:t>
            </a:r>
            <a:r>
              <a:rPr lang="en-US" sz="1600" dirty="0"/>
              <a:t> a </a:t>
            </a:r>
            <a:r>
              <a:rPr lang="en-US" sz="1600" dirty="0" err="1"/>
              <a:t>mensagem</a:t>
            </a:r>
            <a:r>
              <a:rPr lang="en-US" sz="1600" dirty="0"/>
              <a:t> para um </a:t>
            </a:r>
            <a:r>
              <a:rPr lang="en-US" sz="1600" dirty="0" err="1"/>
              <a:t>pacote</a:t>
            </a:r>
            <a:r>
              <a:rPr lang="en-US" sz="1600" dirty="0"/>
              <a:t> de </a:t>
            </a:r>
            <a:r>
              <a:rPr lang="en-US" sz="1600" dirty="0" err="1"/>
              <a:t>interesse</a:t>
            </a:r>
            <a:r>
              <a:rPr lang="en-US" sz="1600" dirty="0"/>
              <a:t> </a:t>
            </a:r>
          </a:p>
          <a:p>
            <a:r>
              <a:rPr lang="en-US" sz="1600" dirty="0"/>
              <a:t>      “/label_NE1/</a:t>
            </a:r>
            <a:r>
              <a:rPr lang="en-US" sz="1600" dirty="0" err="1"/>
              <a:t>ccn</a:t>
            </a:r>
            <a:r>
              <a:rPr lang="en-US" sz="1600" dirty="0"/>
              <a:t> System/</a:t>
            </a:r>
            <a:r>
              <a:rPr lang="en-US" sz="1600" dirty="0" err="1"/>
              <a:t>sysObjectID</a:t>
            </a:r>
            <a:r>
              <a:rPr lang="en-US" sz="16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resto</a:t>
            </a:r>
            <a:r>
              <a:rPr lang="en-US" sz="1600" dirty="0"/>
              <a:t> do </a:t>
            </a:r>
            <a:r>
              <a:rPr lang="en-US" sz="1600" dirty="0" err="1"/>
              <a:t>processo</a:t>
            </a:r>
            <a:r>
              <a:rPr lang="en-US" sz="1600" dirty="0"/>
              <a:t> segue </a:t>
            </a:r>
            <a:r>
              <a:rPr lang="en-US" sz="1600" dirty="0" err="1"/>
              <a:t>igual</a:t>
            </a:r>
            <a:r>
              <a:rPr lang="en-US" sz="1600" dirty="0"/>
              <a:t> a </a:t>
            </a:r>
            <a:r>
              <a:rPr lang="en-US" sz="1600" dirty="0" err="1"/>
              <a:t>operação</a:t>
            </a:r>
            <a:r>
              <a:rPr lang="en-US" sz="1600" dirty="0"/>
              <a:t> GET.</a:t>
            </a:r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1640397" y="2204116"/>
            <a:ext cx="2072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GET-NEXT Request </a:t>
            </a:r>
          </a:p>
          <a:p>
            <a:pPr algn="ctr"/>
            <a:r>
              <a:rPr lang="en-US" sz="1200" dirty="0"/>
              <a:t>OID - 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sysDescr</a:t>
            </a:r>
            <a:r>
              <a:rPr lang="en-US" sz="1200" dirty="0"/>
              <a:t> (+1)</a:t>
            </a:r>
          </a:p>
          <a:p>
            <a:pPr algn="ctr"/>
            <a:r>
              <a:rPr lang="en-US" sz="1200" dirty="0"/>
              <a:t>OID - 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sysObjectID</a:t>
            </a:r>
            <a:endParaRPr lang="en-US" sz="1200" dirty="0"/>
          </a:p>
        </p:txBody>
      </p:sp>
      <p:grpSp>
        <p:nvGrpSpPr>
          <p:cNvPr id="19" name="Grupo 18"/>
          <p:cNvGrpSpPr/>
          <p:nvPr/>
        </p:nvGrpSpPr>
        <p:grpSpPr>
          <a:xfrm>
            <a:off x="4041279" y="2973752"/>
            <a:ext cx="1430089" cy="526508"/>
            <a:chOff x="3419872" y="3140968"/>
            <a:chExt cx="1430089" cy="526508"/>
          </a:xfrm>
        </p:grpSpPr>
        <p:cxnSp>
          <p:nvCxnSpPr>
            <p:cNvPr id="20" name="Conector reto 19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</a:t>
            </a:r>
            <a:endParaRPr lang="pt-BR" sz="3600" dirty="0"/>
          </a:p>
        </p:txBody>
      </p:sp>
      <p:sp>
        <p:nvSpPr>
          <p:cNvPr id="28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GET-NEXT</a:t>
            </a:r>
          </a:p>
        </p:txBody>
      </p:sp>
      <p:sp>
        <p:nvSpPr>
          <p:cNvPr id="29" name="Elipse 28"/>
          <p:cNvSpPr/>
          <p:nvPr/>
        </p:nvSpPr>
        <p:spPr>
          <a:xfrm>
            <a:off x="5473687" y="358357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5536565" y="367231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NE1</a:t>
            </a:r>
          </a:p>
          <a:p>
            <a:pPr algn="ctr"/>
            <a:r>
              <a:rPr lang="en-US" sz="1400" dirty="0"/>
              <a:t>CCN</a:t>
            </a:r>
          </a:p>
        </p:txBody>
      </p:sp>
      <p:cxnSp>
        <p:nvCxnSpPr>
          <p:cNvPr id="31" name="Conector reto 30"/>
          <p:cNvCxnSpPr>
            <a:endCxn id="29" idx="2"/>
          </p:cNvCxnSpPr>
          <p:nvPr/>
        </p:nvCxnSpPr>
        <p:spPr>
          <a:xfrm flipV="1">
            <a:off x="1876567" y="3921701"/>
            <a:ext cx="3597120" cy="6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29" idx="6"/>
          </p:cNvCxnSpPr>
          <p:nvPr/>
        </p:nvCxnSpPr>
        <p:spPr>
          <a:xfrm>
            <a:off x="6198239" y="3921701"/>
            <a:ext cx="1488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7663872" y="359218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7726750" y="368092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NE2</a:t>
            </a:r>
          </a:p>
          <a:p>
            <a:pPr algn="ctr"/>
            <a:r>
              <a:rPr lang="en-US" sz="1400" dirty="0"/>
              <a:t>CCN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22" y="3450704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" y="3451452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ixaDeTexto 36"/>
          <p:cNvSpPr txBox="1"/>
          <p:nvPr/>
        </p:nvSpPr>
        <p:spPr>
          <a:xfrm>
            <a:off x="1190571" y="2924944"/>
            <a:ext cx="77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Host </a:t>
            </a:r>
          </a:p>
          <a:p>
            <a:pPr algn="ctr"/>
            <a:r>
              <a:rPr lang="en-US" sz="1400" dirty="0" err="1"/>
              <a:t>Gerente</a:t>
            </a:r>
            <a:endParaRPr lang="pt-BR" sz="14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090645" y="2996952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grpSp>
        <p:nvGrpSpPr>
          <p:cNvPr id="22" name="Grupo 21"/>
          <p:cNvGrpSpPr/>
          <p:nvPr/>
        </p:nvGrpSpPr>
        <p:grpSpPr>
          <a:xfrm>
            <a:off x="2011407" y="2999507"/>
            <a:ext cx="1430089" cy="526508"/>
            <a:chOff x="3419872" y="3140968"/>
            <a:chExt cx="1430089" cy="526508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2386275"/>
      </p:ext>
    </p:extLst>
  </p:cSld>
  <p:clrMapOvr>
    <a:masterClrMapping/>
  </p:clrMapOvr>
  <p:transition spd="slow">
    <p:wipe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3601696" y="2492148"/>
            <a:ext cx="2517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dirty="0"/>
              <a:t>Interest /NE1/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sysObjectID</a:t>
            </a:r>
            <a:endParaRPr lang="en-US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043608" y="4365104"/>
            <a:ext cx="7947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Host </a:t>
            </a:r>
            <a:r>
              <a:rPr lang="en-US" sz="1600" dirty="0" err="1"/>
              <a:t>Gerente</a:t>
            </a:r>
            <a:r>
              <a:rPr lang="en-US" sz="1600" dirty="0"/>
              <a:t> </a:t>
            </a:r>
            <a:r>
              <a:rPr lang="en-US" sz="1600" dirty="0" err="1"/>
              <a:t>inicia</a:t>
            </a:r>
            <a:r>
              <a:rPr lang="en-US" sz="1600" dirty="0"/>
              <a:t> a </a:t>
            </a:r>
            <a:r>
              <a:rPr lang="en-US" sz="1600" dirty="0" err="1"/>
              <a:t>consulta</a:t>
            </a:r>
            <a:r>
              <a:rPr lang="en-US" sz="1600" dirty="0"/>
              <a:t> e </a:t>
            </a:r>
            <a:r>
              <a:rPr lang="en-US" sz="1600" dirty="0" err="1"/>
              <a:t>gera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mensagem</a:t>
            </a:r>
            <a:r>
              <a:rPr lang="en-US" sz="1600" dirty="0"/>
              <a:t> SNMP GET-BULK Request </a:t>
            </a:r>
          </a:p>
          <a:p>
            <a:r>
              <a:rPr lang="en-US" sz="1600" dirty="0"/>
              <a:t>      de </a:t>
            </a:r>
            <a:r>
              <a:rPr lang="en-US" sz="1600" dirty="0" err="1"/>
              <a:t>acordo</a:t>
            </a:r>
            <a:r>
              <a:rPr lang="en-US" sz="1600" dirty="0"/>
              <a:t> com  o </a:t>
            </a:r>
            <a:r>
              <a:rPr lang="en-US" sz="1600" dirty="0" err="1"/>
              <a:t>parâmetro</a:t>
            </a:r>
            <a:r>
              <a:rPr lang="en-US" sz="1600" dirty="0"/>
              <a:t> “</a:t>
            </a:r>
            <a:r>
              <a:rPr lang="en-US" sz="1600" b="1" dirty="0">
                <a:solidFill>
                  <a:srgbClr val="003300"/>
                </a:solidFill>
              </a:rPr>
              <a:t>max-repetitions</a:t>
            </a:r>
            <a:r>
              <a:rPr lang="en-US" sz="1600" dirty="0"/>
              <a:t>” para OID - </a:t>
            </a:r>
            <a:r>
              <a:rPr lang="en-US" sz="1600" b="1" dirty="0"/>
              <a:t>1.3.6.1.2.X.1.1 </a:t>
            </a:r>
            <a:r>
              <a:rPr lang="en-US" sz="1600" dirty="0"/>
              <a:t>(</a:t>
            </a:r>
            <a:r>
              <a:rPr lang="en-US" sz="1600" b="1" dirty="0"/>
              <a:t>+3</a:t>
            </a:r>
            <a:r>
              <a:rPr lang="en-US" sz="1600" dirty="0"/>
              <a:t>).</a:t>
            </a:r>
          </a:p>
          <a:p>
            <a:r>
              <a:rPr lang="en-US" sz="1600" dirty="0"/>
              <a:t>      </a:t>
            </a:r>
            <a:r>
              <a:rPr lang="en-US" sz="1600" dirty="0" err="1"/>
              <a:t>Eexemplo</a:t>
            </a:r>
            <a:r>
              <a:rPr lang="en-US" sz="1600" dirty="0"/>
              <a:t>:</a:t>
            </a:r>
          </a:p>
          <a:p>
            <a:r>
              <a:rPr lang="en-US" sz="1600" dirty="0"/>
              <a:t>      OID </a:t>
            </a:r>
            <a:r>
              <a:rPr lang="en-US" sz="1600" b="1" dirty="0"/>
              <a:t>1.3.6.1.2.X.1.1  </a:t>
            </a:r>
            <a:r>
              <a:rPr lang="en-US" sz="1600" dirty="0"/>
              <a:t>(/System/</a:t>
            </a:r>
            <a:r>
              <a:rPr lang="en-US" sz="1600" dirty="0" err="1"/>
              <a:t>sysDescr</a:t>
            </a:r>
            <a:r>
              <a:rPr lang="en-US" sz="1600" dirty="0"/>
              <a:t>)   </a:t>
            </a:r>
          </a:p>
          <a:p>
            <a:r>
              <a:rPr lang="en-US" sz="1600" dirty="0"/>
              <a:t>      OID </a:t>
            </a:r>
            <a:r>
              <a:rPr lang="en-US" sz="1600" b="1" dirty="0"/>
              <a:t>1.3.6.1.2.X.1.2  </a:t>
            </a:r>
            <a:r>
              <a:rPr lang="en-US" sz="1600" dirty="0"/>
              <a:t>(/System/</a:t>
            </a:r>
            <a:r>
              <a:rPr lang="en-US" sz="1600" dirty="0" err="1"/>
              <a:t>sysObjectID</a:t>
            </a:r>
            <a:r>
              <a:rPr lang="en-US" sz="1600" dirty="0"/>
              <a:t>)</a:t>
            </a:r>
          </a:p>
          <a:p>
            <a:r>
              <a:rPr lang="en-US" sz="1600" dirty="0"/>
              <a:t>      OID </a:t>
            </a:r>
            <a:r>
              <a:rPr lang="en-US" sz="1600" b="1" dirty="0"/>
              <a:t>1.3.6.1.2.X.1.3  </a:t>
            </a:r>
            <a:r>
              <a:rPr lang="en-US" sz="1600" dirty="0"/>
              <a:t>(/System/</a:t>
            </a:r>
            <a:r>
              <a:rPr lang="en-US" sz="1600" dirty="0" err="1"/>
              <a:t>sysUptime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SNMP Gateway CCN </a:t>
            </a:r>
            <a:r>
              <a:rPr lang="en-US" sz="1600" dirty="0" err="1"/>
              <a:t>converte</a:t>
            </a:r>
            <a:r>
              <a:rPr lang="en-US" sz="1600" dirty="0"/>
              <a:t>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das </a:t>
            </a:r>
            <a:r>
              <a:rPr lang="en-US" sz="1600" dirty="0" err="1"/>
              <a:t>mensagens</a:t>
            </a:r>
            <a:r>
              <a:rPr lang="en-US" sz="1600" dirty="0"/>
              <a:t> para um </a:t>
            </a:r>
            <a:r>
              <a:rPr lang="en-US" sz="1600" dirty="0" err="1"/>
              <a:t>pacote</a:t>
            </a:r>
            <a:r>
              <a:rPr lang="en-US" sz="1600" dirty="0"/>
              <a:t> de </a:t>
            </a:r>
            <a:r>
              <a:rPr lang="en-US" sz="1600" dirty="0" err="1"/>
              <a:t>interesse</a:t>
            </a:r>
            <a:r>
              <a:rPr lang="en-US" sz="1600" dirty="0"/>
              <a:t>, </a:t>
            </a:r>
            <a:r>
              <a:rPr lang="en-US" sz="1600" dirty="0" err="1"/>
              <a:t>Exemplo</a:t>
            </a:r>
            <a:r>
              <a:rPr lang="en-US" sz="1600" dirty="0"/>
              <a:t>:  “/label_NE1/</a:t>
            </a:r>
            <a:r>
              <a:rPr lang="en-US" sz="1600" dirty="0" err="1"/>
              <a:t>ccn</a:t>
            </a:r>
            <a:r>
              <a:rPr lang="en-US" sz="1600" dirty="0"/>
              <a:t> System/</a:t>
            </a:r>
            <a:r>
              <a:rPr lang="en-US" sz="1600" dirty="0" err="1"/>
              <a:t>sysDescr</a:t>
            </a:r>
            <a:r>
              <a:rPr lang="en-US" sz="1600" dirty="0"/>
              <a:t>” e </a:t>
            </a:r>
            <a:r>
              <a:rPr lang="en-US" sz="1600" dirty="0" err="1"/>
              <a:t>assim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diante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resto</a:t>
            </a:r>
            <a:r>
              <a:rPr lang="en-US" sz="1600" dirty="0"/>
              <a:t> do </a:t>
            </a:r>
            <a:r>
              <a:rPr lang="en-US" sz="1600" dirty="0" err="1"/>
              <a:t>processo</a:t>
            </a:r>
            <a:r>
              <a:rPr lang="en-US" sz="1600" dirty="0"/>
              <a:t> é </a:t>
            </a:r>
            <a:r>
              <a:rPr lang="en-US" sz="1600" dirty="0" err="1"/>
              <a:t>igual</a:t>
            </a:r>
            <a:r>
              <a:rPr lang="en-US" sz="1600" dirty="0"/>
              <a:t> a </a:t>
            </a:r>
            <a:r>
              <a:rPr lang="en-US" sz="1600" dirty="0" err="1"/>
              <a:t>operação</a:t>
            </a:r>
            <a:r>
              <a:rPr lang="en-US" sz="1600" dirty="0"/>
              <a:t> GET.</a:t>
            </a:r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1718522" y="1916832"/>
            <a:ext cx="19838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GET-BULK Request </a:t>
            </a:r>
          </a:p>
          <a:p>
            <a:pPr algn="ctr"/>
            <a:r>
              <a:rPr lang="en-US" sz="1200" dirty="0"/>
              <a:t>OID – System (+3)</a:t>
            </a:r>
          </a:p>
          <a:p>
            <a:pPr algn="ctr"/>
            <a:r>
              <a:rPr lang="en-US" sz="1200" dirty="0"/>
              <a:t>OID - 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sysDescr</a:t>
            </a:r>
            <a:endParaRPr lang="en-US" sz="1200" dirty="0"/>
          </a:p>
          <a:p>
            <a:pPr algn="ctr"/>
            <a:r>
              <a:rPr lang="en-US" sz="1200" dirty="0"/>
              <a:t>OID - 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sysObjectID</a:t>
            </a:r>
            <a:endParaRPr lang="en-US" sz="1200" dirty="0"/>
          </a:p>
          <a:p>
            <a:pPr algn="ctr"/>
            <a:r>
              <a:rPr lang="en-US" sz="1200" dirty="0"/>
              <a:t>OID - 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sysUpTime</a:t>
            </a:r>
            <a:endParaRPr lang="en-US" sz="1200" dirty="0"/>
          </a:p>
        </p:txBody>
      </p:sp>
      <p:grpSp>
        <p:nvGrpSpPr>
          <p:cNvPr id="19" name="Grupo 18"/>
          <p:cNvGrpSpPr/>
          <p:nvPr/>
        </p:nvGrpSpPr>
        <p:grpSpPr>
          <a:xfrm>
            <a:off x="4041279" y="2973752"/>
            <a:ext cx="1430089" cy="526508"/>
            <a:chOff x="3419872" y="3140968"/>
            <a:chExt cx="1430089" cy="526508"/>
          </a:xfrm>
        </p:grpSpPr>
        <p:cxnSp>
          <p:nvCxnSpPr>
            <p:cNvPr id="20" name="Conector reto 19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</a:t>
            </a:r>
            <a:endParaRPr lang="pt-BR" sz="3600" dirty="0"/>
          </a:p>
        </p:txBody>
      </p:sp>
      <p:sp>
        <p:nvSpPr>
          <p:cNvPr id="26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GET-BULK</a:t>
            </a:r>
          </a:p>
        </p:txBody>
      </p:sp>
      <p:sp>
        <p:nvSpPr>
          <p:cNvPr id="29" name="Elipse 28"/>
          <p:cNvSpPr/>
          <p:nvPr/>
        </p:nvSpPr>
        <p:spPr>
          <a:xfrm>
            <a:off x="5473687" y="358357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5536565" y="367231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NE1</a:t>
            </a:r>
          </a:p>
          <a:p>
            <a:pPr algn="ctr"/>
            <a:r>
              <a:rPr lang="en-US" sz="1400" dirty="0"/>
              <a:t>CCN</a:t>
            </a:r>
          </a:p>
        </p:txBody>
      </p:sp>
      <p:cxnSp>
        <p:nvCxnSpPr>
          <p:cNvPr id="31" name="Conector reto 30"/>
          <p:cNvCxnSpPr>
            <a:endCxn id="29" idx="2"/>
          </p:cNvCxnSpPr>
          <p:nvPr/>
        </p:nvCxnSpPr>
        <p:spPr>
          <a:xfrm flipV="1">
            <a:off x="1876567" y="3921701"/>
            <a:ext cx="3597120" cy="6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29" idx="6"/>
          </p:cNvCxnSpPr>
          <p:nvPr/>
        </p:nvCxnSpPr>
        <p:spPr>
          <a:xfrm>
            <a:off x="6198239" y="3921701"/>
            <a:ext cx="1488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7663872" y="359218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7726750" y="368092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NE2</a:t>
            </a:r>
          </a:p>
          <a:p>
            <a:pPr algn="ctr"/>
            <a:r>
              <a:rPr lang="en-US" sz="1400" dirty="0"/>
              <a:t>CCN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22" y="3450704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" y="3451452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ixaDeTexto 36"/>
          <p:cNvSpPr txBox="1"/>
          <p:nvPr/>
        </p:nvSpPr>
        <p:spPr>
          <a:xfrm>
            <a:off x="1190571" y="2924944"/>
            <a:ext cx="77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Host </a:t>
            </a:r>
          </a:p>
          <a:p>
            <a:pPr algn="ctr"/>
            <a:r>
              <a:rPr lang="en-US" sz="1400" dirty="0" err="1"/>
              <a:t>Gerente</a:t>
            </a:r>
            <a:endParaRPr lang="pt-BR" sz="14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090645" y="2996952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grpSp>
        <p:nvGrpSpPr>
          <p:cNvPr id="22" name="Grupo 21"/>
          <p:cNvGrpSpPr/>
          <p:nvPr/>
        </p:nvGrpSpPr>
        <p:grpSpPr>
          <a:xfrm>
            <a:off x="2011407" y="2999507"/>
            <a:ext cx="1430089" cy="526508"/>
            <a:chOff x="3419872" y="3140968"/>
            <a:chExt cx="1430089" cy="526508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5504788"/>
      </p:ext>
    </p:extLst>
  </p:cSld>
  <p:clrMapOvr>
    <a:masterClrMapping/>
  </p:clrMapOvr>
  <p:transition spd="slow">
    <p:wipe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66" name="Retângulo 65"/>
          <p:cNvSpPr/>
          <p:nvPr/>
        </p:nvSpPr>
        <p:spPr>
          <a:xfrm>
            <a:off x="3727024" y="2319263"/>
            <a:ext cx="2638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b="1" i="1" dirty="0"/>
              <a:t>(Interest</a:t>
            </a:r>
            <a:r>
              <a:rPr lang="en-US" sz="1200" i="1" dirty="0"/>
              <a:t> /NE1/</a:t>
            </a:r>
            <a:r>
              <a:rPr lang="en-US" sz="1200" i="1" dirty="0" err="1"/>
              <a:t>ccnSystem</a:t>
            </a:r>
            <a:r>
              <a:rPr lang="en-US" sz="1200" i="1" dirty="0"/>
              <a:t>/</a:t>
            </a:r>
            <a:r>
              <a:rPr lang="en-US" sz="1200" i="1" dirty="0" err="1"/>
              <a:t>ccnsysName</a:t>
            </a:r>
            <a:r>
              <a:rPr lang="en-US" sz="1200" i="1" dirty="0"/>
              <a:t>)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1894905" y="2132856"/>
            <a:ext cx="1762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</a:t>
            </a:r>
            <a:r>
              <a:rPr lang="en-US" sz="1200" b="1" dirty="0"/>
              <a:t>SET Request </a:t>
            </a:r>
          </a:p>
          <a:p>
            <a:pPr algn="ctr"/>
            <a:r>
              <a:rPr lang="en-US" sz="1200" i="1" dirty="0"/>
              <a:t>OID 1.3.6.1.2.1.100.1.1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ccnsysName</a:t>
            </a:r>
            <a:r>
              <a:rPr lang="en-US" sz="1200" dirty="0"/>
              <a:t>)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3707904" y="4808185"/>
            <a:ext cx="2458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(</a:t>
            </a:r>
            <a:r>
              <a:rPr lang="en-US" sz="1200" b="1" i="1" dirty="0"/>
              <a:t>Data</a:t>
            </a:r>
            <a:r>
              <a:rPr lang="en-US" sz="1200" i="1" dirty="0"/>
              <a:t> /NE1/</a:t>
            </a:r>
            <a:r>
              <a:rPr lang="en-US" sz="1200" i="1" dirty="0" err="1"/>
              <a:t>ccnSystem</a:t>
            </a:r>
            <a:r>
              <a:rPr lang="en-US" sz="1200" i="1" dirty="0"/>
              <a:t>/</a:t>
            </a:r>
            <a:r>
              <a:rPr lang="en-US" sz="1200" i="1" dirty="0" err="1"/>
              <a:t>ccnsysName</a:t>
            </a:r>
            <a:r>
              <a:rPr lang="en-US" sz="1200" dirty="0"/>
              <a:t>)</a:t>
            </a:r>
          </a:p>
        </p:txBody>
      </p:sp>
      <p:sp>
        <p:nvSpPr>
          <p:cNvPr id="77" name="Retângulo 76"/>
          <p:cNvSpPr/>
          <p:nvPr/>
        </p:nvSpPr>
        <p:spPr>
          <a:xfrm>
            <a:off x="1715455" y="4653136"/>
            <a:ext cx="1958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SET Response </a:t>
            </a:r>
          </a:p>
          <a:p>
            <a:pPr algn="ctr"/>
            <a:r>
              <a:rPr lang="en-US" sz="1200" dirty="0"/>
              <a:t>(</a:t>
            </a:r>
            <a:r>
              <a:rPr lang="en-US" sz="1200" i="1" dirty="0"/>
              <a:t>valor </a:t>
            </a:r>
            <a:r>
              <a:rPr lang="en-US" sz="1200" i="1" dirty="0" err="1"/>
              <a:t>alterado</a:t>
            </a:r>
            <a:r>
              <a:rPr lang="en-US" sz="1200" i="1" dirty="0"/>
              <a:t> com </a:t>
            </a:r>
            <a:r>
              <a:rPr lang="en-US" sz="1200" i="1" dirty="0" err="1"/>
              <a:t>sucesso</a:t>
            </a:r>
            <a:r>
              <a:rPr lang="en-US" sz="1200" dirty="0"/>
              <a:t>)</a:t>
            </a:r>
          </a:p>
        </p:txBody>
      </p:sp>
      <p:grpSp>
        <p:nvGrpSpPr>
          <p:cNvPr id="79" name="Grupo 78"/>
          <p:cNvGrpSpPr/>
          <p:nvPr/>
        </p:nvGrpSpPr>
        <p:grpSpPr>
          <a:xfrm>
            <a:off x="4086169" y="2882217"/>
            <a:ext cx="1430089" cy="526508"/>
            <a:chOff x="3419872" y="3140968"/>
            <a:chExt cx="1430089" cy="526508"/>
          </a:xfrm>
        </p:grpSpPr>
        <p:cxnSp>
          <p:nvCxnSpPr>
            <p:cNvPr id="80" name="Conector reto 79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upo 87"/>
          <p:cNvGrpSpPr/>
          <p:nvPr/>
        </p:nvGrpSpPr>
        <p:grpSpPr>
          <a:xfrm>
            <a:off x="4023032" y="4161478"/>
            <a:ext cx="1413064" cy="491658"/>
            <a:chOff x="3419872" y="4539385"/>
            <a:chExt cx="1413064" cy="491658"/>
          </a:xfrm>
        </p:grpSpPr>
        <p:cxnSp>
          <p:nvCxnSpPr>
            <p:cNvPr id="89" name="Conector reto 88"/>
            <p:cNvCxnSpPr/>
            <p:nvPr/>
          </p:nvCxnSpPr>
          <p:spPr>
            <a:xfrm flipH="1">
              <a:off x="4239128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flipH="1" flipV="1">
              <a:off x="3419872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upo 90"/>
          <p:cNvGrpSpPr/>
          <p:nvPr/>
        </p:nvGrpSpPr>
        <p:grpSpPr>
          <a:xfrm>
            <a:off x="1903110" y="4168362"/>
            <a:ext cx="1413064" cy="491658"/>
            <a:chOff x="1257945" y="4539385"/>
            <a:chExt cx="1413064" cy="491658"/>
          </a:xfrm>
        </p:grpSpPr>
        <p:cxnSp>
          <p:nvCxnSpPr>
            <p:cNvPr id="92" name="Conector reto 91"/>
            <p:cNvCxnSpPr/>
            <p:nvPr/>
          </p:nvCxnSpPr>
          <p:spPr>
            <a:xfrm flipH="1">
              <a:off x="2077201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to 92"/>
            <p:cNvCxnSpPr/>
            <p:nvPr/>
          </p:nvCxnSpPr>
          <p:spPr>
            <a:xfrm flipH="1" flipV="1">
              <a:off x="1257945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CaixaDeTexto 96"/>
          <p:cNvSpPr txBox="1"/>
          <p:nvPr/>
        </p:nvSpPr>
        <p:spPr>
          <a:xfrm>
            <a:off x="5531468" y="4047455"/>
            <a:ext cx="1735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B050"/>
                </a:solidFill>
              </a:rPr>
              <a:t>conteúdo</a:t>
            </a:r>
            <a:r>
              <a:rPr lang="en-US" sz="1200" b="1" dirty="0">
                <a:solidFill>
                  <a:srgbClr val="00B050"/>
                </a:solidFill>
              </a:rPr>
              <a:t> “</a:t>
            </a:r>
            <a:r>
              <a:rPr lang="en-US" sz="1200" b="1" dirty="0" err="1">
                <a:solidFill>
                  <a:srgbClr val="00B050"/>
                </a:solidFill>
              </a:rPr>
              <a:t>ccnsysName</a:t>
            </a:r>
            <a:r>
              <a:rPr lang="en-US" sz="1200" b="1" dirty="0">
                <a:solidFill>
                  <a:srgbClr val="00B050"/>
                </a:solidFill>
              </a:rPr>
              <a:t>”</a:t>
            </a:r>
          </a:p>
          <a:p>
            <a:pPr algn="ctr"/>
            <a:r>
              <a:rPr lang="en-US" sz="1200" b="1" dirty="0" err="1">
                <a:solidFill>
                  <a:srgbClr val="00B050"/>
                </a:solidFill>
              </a:rPr>
              <a:t>alterado</a:t>
            </a:r>
            <a:r>
              <a:rPr lang="en-US" sz="1200" b="1" dirty="0">
                <a:solidFill>
                  <a:srgbClr val="00B050"/>
                </a:solidFill>
              </a:rPr>
              <a:t>!</a:t>
            </a:r>
            <a:endParaRPr lang="pt-BR" sz="1200" b="1" dirty="0">
              <a:solidFill>
                <a:srgbClr val="00B050"/>
              </a:solidFill>
            </a:endParaRPr>
          </a:p>
        </p:txBody>
      </p:sp>
      <p:sp>
        <p:nvSpPr>
          <p:cNvPr id="98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</a:t>
            </a:r>
            <a:endParaRPr lang="pt-BR" sz="3600" dirty="0"/>
          </a:p>
        </p:txBody>
      </p:sp>
      <p:sp>
        <p:nvSpPr>
          <p:cNvPr id="99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SET</a:t>
            </a:r>
          </a:p>
        </p:txBody>
      </p:sp>
      <p:cxnSp>
        <p:nvCxnSpPr>
          <p:cNvPr id="53" name="Conector reto 52"/>
          <p:cNvCxnSpPr>
            <a:cxnSpLocks/>
          </p:cNvCxnSpPr>
          <p:nvPr/>
        </p:nvCxnSpPr>
        <p:spPr>
          <a:xfrm flipV="1">
            <a:off x="1876567" y="3783801"/>
            <a:ext cx="435161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25248"/>
            <a:ext cx="778639" cy="106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CaixaDeTexto 58"/>
          <p:cNvSpPr txBox="1"/>
          <p:nvPr/>
        </p:nvSpPr>
        <p:spPr>
          <a:xfrm>
            <a:off x="1199883" y="2492896"/>
            <a:ext cx="7798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 </a:t>
            </a:r>
          </a:p>
          <a:p>
            <a:pPr algn="ctr"/>
            <a:r>
              <a:rPr lang="en-US" sz="1400" dirty="0" err="1"/>
              <a:t>Gerente</a:t>
            </a:r>
            <a:endParaRPr lang="en-US" sz="1400" dirty="0"/>
          </a:p>
          <a:p>
            <a:pPr algn="ctr"/>
            <a:r>
              <a:rPr lang="en-US" sz="1400" dirty="0"/>
              <a:t>(NMS)</a:t>
            </a:r>
            <a:endParaRPr lang="pt-BR" sz="1400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3059832" y="2852936"/>
            <a:ext cx="133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SNMP Gateway</a:t>
            </a:r>
          </a:p>
          <a:p>
            <a:pPr algn="ctr"/>
            <a:r>
              <a:rPr lang="en-US" sz="1400" b="1" dirty="0"/>
              <a:t>CCN</a:t>
            </a:r>
            <a:endParaRPr lang="pt-BR" sz="1400" b="1" dirty="0"/>
          </a:p>
        </p:txBody>
      </p:sp>
      <p:grpSp>
        <p:nvGrpSpPr>
          <p:cNvPr id="82" name="Grupo 81"/>
          <p:cNvGrpSpPr/>
          <p:nvPr/>
        </p:nvGrpSpPr>
        <p:grpSpPr>
          <a:xfrm>
            <a:off x="2056297" y="2845256"/>
            <a:ext cx="1430089" cy="526508"/>
            <a:chOff x="3419872" y="3140968"/>
            <a:chExt cx="1430089" cy="526508"/>
          </a:xfrm>
        </p:grpSpPr>
        <p:cxnSp>
          <p:nvCxnSpPr>
            <p:cNvPr id="83" name="Conector reto 82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aixaDeTexto 40"/>
          <p:cNvSpPr txBox="1"/>
          <p:nvPr/>
        </p:nvSpPr>
        <p:spPr>
          <a:xfrm>
            <a:off x="5553839" y="3089468"/>
            <a:ext cx="1658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B050"/>
                </a:solidFill>
              </a:rPr>
              <a:t>possui</a:t>
            </a:r>
            <a:r>
              <a:rPr lang="en-US" sz="1200" b="1" dirty="0">
                <a:solidFill>
                  <a:srgbClr val="00B050"/>
                </a:solidFill>
              </a:rPr>
              <a:t> o </a:t>
            </a:r>
            <a:r>
              <a:rPr lang="en-US" sz="1200" b="1" dirty="0" err="1">
                <a:solidFill>
                  <a:srgbClr val="00B050"/>
                </a:solidFill>
              </a:rPr>
              <a:t>conteúdo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dirty="0" err="1">
                <a:solidFill>
                  <a:srgbClr val="00B050"/>
                </a:solidFill>
              </a:rPr>
              <a:t>alvo</a:t>
            </a:r>
            <a:endParaRPr lang="pt-BR" sz="1200" b="1" dirty="0">
              <a:solidFill>
                <a:srgbClr val="00B05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473320" y="302703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4520210" y="30596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(2)</a:t>
            </a:r>
            <a:endParaRPr lang="pt-BR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4582649" y="406013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(3)</a:t>
            </a:r>
            <a:endParaRPr lang="pt-BR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2483768" y="413978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(4)</a:t>
            </a:r>
            <a:endParaRPr lang="pt-BR" dirty="0"/>
          </a:p>
        </p:txBody>
      </p:sp>
      <p:pic>
        <p:nvPicPr>
          <p:cNvPr id="62" name="Picture 17" descr="Router_CM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56" y="3439129"/>
            <a:ext cx="1050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Agrupar 2"/>
          <p:cNvGrpSpPr/>
          <p:nvPr/>
        </p:nvGrpSpPr>
        <p:grpSpPr>
          <a:xfrm>
            <a:off x="5724128" y="3460971"/>
            <a:ext cx="932081" cy="544685"/>
            <a:chOff x="5362654" y="3647249"/>
            <a:chExt cx="932081" cy="544685"/>
          </a:xfrm>
        </p:grpSpPr>
        <p:pic>
          <p:nvPicPr>
            <p:cNvPr id="63" name="Picture 36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048" y="364724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CaixaDeTexto 51"/>
            <p:cNvSpPr txBox="1"/>
            <p:nvPr/>
          </p:nvSpPr>
          <p:spPr>
            <a:xfrm>
              <a:off x="5362654" y="3884157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NE1</a:t>
              </a:r>
              <a:r>
                <a:rPr lang="en-US" sz="1400" dirty="0"/>
                <a:t>(CCN)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35699881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53752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Introdução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268760"/>
            <a:ext cx="8077200" cy="492893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600" dirty="0"/>
              <a:t>Redes Orientadas a Conteúdo (</a:t>
            </a:r>
            <a:r>
              <a:rPr lang="pt-BR" sz="2600" dirty="0" err="1"/>
              <a:t>ROCs</a:t>
            </a:r>
            <a:r>
              <a:rPr lang="pt-BR" sz="2600" dirty="0"/>
              <a:t>)</a:t>
            </a:r>
          </a:p>
          <a:p>
            <a:pPr marL="0" indent="0">
              <a:buNone/>
            </a:pPr>
            <a:r>
              <a:rPr lang="en-US" sz="2600" dirty="0"/>
              <a:t> </a:t>
            </a:r>
          </a:p>
          <a:p>
            <a:r>
              <a:rPr lang="pt-BR" sz="2400" dirty="0"/>
              <a:t>O conteúdo é o elemento central das redes.</a:t>
            </a:r>
          </a:p>
          <a:p>
            <a:endParaRPr lang="pt-BR" sz="2400" dirty="0"/>
          </a:p>
          <a:p>
            <a:r>
              <a:rPr lang="pt-BR" sz="2400" dirty="0"/>
              <a:t>Substitui o foco de “</a:t>
            </a:r>
            <a:r>
              <a:rPr lang="pt-BR" sz="2400" b="1" dirty="0"/>
              <a:t>onde</a:t>
            </a:r>
            <a:r>
              <a:rPr lang="pt-BR" sz="2400" dirty="0"/>
              <a:t>” para “</a:t>
            </a:r>
            <a:r>
              <a:rPr lang="pt-BR" sz="2400" b="1" dirty="0"/>
              <a:t>o quê</a:t>
            </a:r>
            <a:r>
              <a:rPr lang="pt-BR" sz="2400" dirty="0"/>
              <a:t>”.</a:t>
            </a:r>
          </a:p>
          <a:p>
            <a:pPr marL="0" indent="0">
              <a:buNone/>
            </a:pPr>
            <a:endParaRPr lang="pt-BR" sz="3400" dirty="0"/>
          </a:p>
          <a:p>
            <a:pPr marL="0" indent="0">
              <a:buNone/>
            </a:pPr>
            <a:endParaRPr lang="pt-B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9978484"/>
      </p:ext>
    </p:extLst>
  </p:cSld>
  <p:clrMapOvr>
    <a:masterClrMapping/>
  </p:clrMapOvr>
  <p:transition spd="slow">
    <p:wipe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3655984" y="2492148"/>
            <a:ext cx="2453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dirty="0"/>
              <a:t>Interest /NE1/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sysContact</a:t>
            </a:r>
            <a:endParaRPr lang="en-US" sz="1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043608" y="4869160"/>
            <a:ext cx="74477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Host </a:t>
            </a:r>
            <a:r>
              <a:rPr lang="en-US" sz="1600" dirty="0" err="1"/>
              <a:t>Gerente</a:t>
            </a:r>
            <a:r>
              <a:rPr lang="en-US" sz="1600" dirty="0"/>
              <a:t> </a:t>
            </a:r>
            <a:r>
              <a:rPr lang="en-US" sz="1600" dirty="0" err="1"/>
              <a:t>inicia</a:t>
            </a:r>
            <a:r>
              <a:rPr lang="en-US" sz="1600" dirty="0"/>
              <a:t> a </a:t>
            </a:r>
            <a:r>
              <a:rPr lang="en-US" sz="1600" dirty="0" err="1"/>
              <a:t>solicitação</a:t>
            </a:r>
            <a:r>
              <a:rPr lang="en-US" sz="1600" dirty="0"/>
              <a:t> de </a:t>
            </a:r>
            <a:r>
              <a:rPr lang="en-US" sz="1600" dirty="0" err="1"/>
              <a:t>alteração</a:t>
            </a:r>
            <a:r>
              <a:rPr lang="en-US" sz="1600" dirty="0"/>
              <a:t> de valor e </a:t>
            </a:r>
            <a:r>
              <a:rPr lang="en-US" sz="1600" dirty="0" err="1"/>
              <a:t>gera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mensagem</a:t>
            </a:r>
            <a:r>
              <a:rPr lang="en-US" sz="1600" dirty="0"/>
              <a:t> SNMP </a:t>
            </a:r>
          </a:p>
          <a:p>
            <a:r>
              <a:rPr lang="en-US" sz="1600" dirty="0"/>
              <a:t>      SET Request  para “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dirty="0" err="1"/>
              <a:t>sysContac</a:t>
            </a:r>
            <a:r>
              <a:rPr lang="en-US" sz="1600" dirty="0"/>
              <a:t>” OID (</a:t>
            </a:r>
            <a:r>
              <a:rPr lang="en-US" sz="1600" b="1" dirty="0"/>
              <a:t>1.3.6.1.2.X.1.4</a:t>
            </a:r>
            <a:r>
              <a:rPr lang="en-US" sz="1600" dirty="0"/>
              <a:t>), </a:t>
            </a:r>
          </a:p>
          <a:p>
            <a:r>
              <a:rPr lang="en-US" sz="1600" dirty="0"/>
              <a:t>      com o valor suporte@dominio.com.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SNMP Gateway CCN </a:t>
            </a:r>
            <a:r>
              <a:rPr lang="en-US" sz="1600" dirty="0" err="1"/>
              <a:t>converte</a:t>
            </a:r>
            <a:r>
              <a:rPr lang="en-US" sz="1600" dirty="0"/>
              <a:t> a </a:t>
            </a:r>
            <a:r>
              <a:rPr lang="en-US" sz="1600" dirty="0" err="1"/>
              <a:t>mensagem</a:t>
            </a:r>
            <a:r>
              <a:rPr lang="en-US" sz="1600" dirty="0"/>
              <a:t> para um </a:t>
            </a:r>
            <a:r>
              <a:rPr lang="en-US" sz="1600" dirty="0" err="1"/>
              <a:t>pacote</a:t>
            </a:r>
            <a:r>
              <a:rPr lang="en-US" sz="1600" dirty="0"/>
              <a:t> de </a:t>
            </a:r>
            <a:r>
              <a:rPr lang="en-US" sz="1600" dirty="0" err="1"/>
              <a:t>interesse</a:t>
            </a:r>
            <a:r>
              <a:rPr lang="en-US" sz="1600" dirty="0"/>
              <a:t> </a:t>
            </a:r>
          </a:p>
          <a:p>
            <a:r>
              <a:rPr lang="en-US" sz="1600" dirty="0"/>
              <a:t>      “/NE1/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dirty="0" err="1"/>
              <a:t>sysContac</a:t>
            </a:r>
            <a:r>
              <a:rPr lang="en-US" sz="1600" dirty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SNMP Gateway CCN </a:t>
            </a:r>
            <a:r>
              <a:rPr lang="en-US" sz="1600" dirty="0" err="1"/>
              <a:t>envia</a:t>
            </a:r>
            <a:r>
              <a:rPr lang="en-US" sz="1600" dirty="0"/>
              <a:t> o </a:t>
            </a:r>
            <a:r>
              <a:rPr lang="en-US" sz="1600" dirty="0" err="1"/>
              <a:t>pacote</a:t>
            </a:r>
            <a:r>
              <a:rPr lang="en-US" sz="1600" dirty="0"/>
              <a:t> de </a:t>
            </a:r>
            <a:r>
              <a:rPr lang="en-US" sz="1600" dirty="0" err="1"/>
              <a:t>interesse</a:t>
            </a:r>
            <a:r>
              <a:rPr lang="en-US" sz="1600" dirty="0"/>
              <a:t> para a </a:t>
            </a:r>
            <a:r>
              <a:rPr lang="en-US" sz="1600" dirty="0" err="1"/>
              <a:t>rede</a:t>
            </a:r>
            <a:r>
              <a:rPr lang="en-US" sz="1600" dirty="0"/>
              <a:t> de </a:t>
            </a:r>
            <a:r>
              <a:rPr lang="en-US" sz="1600" dirty="0" err="1"/>
              <a:t>elementos</a:t>
            </a:r>
            <a:r>
              <a:rPr lang="en-US" sz="1600" dirty="0"/>
              <a:t> CCN.</a:t>
            </a:r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1738766" y="2348132"/>
            <a:ext cx="1919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SET Request </a:t>
            </a:r>
          </a:p>
          <a:p>
            <a:pPr algn="ctr"/>
            <a:r>
              <a:rPr lang="en-US" sz="1200" dirty="0"/>
              <a:t>OID - 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sysContact</a:t>
            </a:r>
            <a:endParaRPr lang="en-US" sz="1200" dirty="0"/>
          </a:p>
          <a:p>
            <a:pPr algn="ctr"/>
            <a:r>
              <a:rPr lang="en-US" sz="1200" dirty="0"/>
              <a:t>“suporte@dominio.com”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4063472" y="2973752"/>
            <a:ext cx="1430089" cy="526508"/>
            <a:chOff x="3419872" y="3140968"/>
            <a:chExt cx="1430089" cy="526508"/>
          </a:xfrm>
        </p:grpSpPr>
        <p:cxnSp>
          <p:nvCxnSpPr>
            <p:cNvPr id="20" name="Conector reto 19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</a:t>
            </a:r>
            <a:endParaRPr lang="pt-BR" sz="3600" dirty="0"/>
          </a:p>
        </p:txBody>
      </p:sp>
      <p:sp>
        <p:nvSpPr>
          <p:cNvPr id="26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SET</a:t>
            </a:r>
          </a:p>
        </p:txBody>
      </p:sp>
      <p:sp>
        <p:nvSpPr>
          <p:cNvPr id="29" name="Elipse 28"/>
          <p:cNvSpPr/>
          <p:nvPr/>
        </p:nvSpPr>
        <p:spPr>
          <a:xfrm>
            <a:off x="5473687" y="358357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5536565" y="367231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NE1</a:t>
            </a:r>
          </a:p>
          <a:p>
            <a:pPr algn="ctr"/>
            <a:r>
              <a:rPr lang="en-US" sz="1400" dirty="0"/>
              <a:t>CCN</a:t>
            </a:r>
          </a:p>
        </p:txBody>
      </p:sp>
      <p:cxnSp>
        <p:nvCxnSpPr>
          <p:cNvPr id="31" name="Conector reto 30"/>
          <p:cNvCxnSpPr>
            <a:endCxn id="29" idx="2"/>
          </p:cNvCxnSpPr>
          <p:nvPr/>
        </p:nvCxnSpPr>
        <p:spPr>
          <a:xfrm flipV="1">
            <a:off x="1876567" y="3921701"/>
            <a:ext cx="3597120" cy="6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>
            <a:stCxn id="29" idx="6"/>
          </p:cNvCxnSpPr>
          <p:nvPr/>
        </p:nvCxnSpPr>
        <p:spPr>
          <a:xfrm>
            <a:off x="6198239" y="3921701"/>
            <a:ext cx="1488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7663872" y="359218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7726750" y="368092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NE2</a:t>
            </a:r>
          </a:p>
          <a:p>
            <a:pPr algn="ctr"/>
            <a:r>
              <a:rPr lang="en-US" sz="1400" dirty="0"/>
              <a:t>CCN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22" y="3450704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" y="3451452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ixaDeTexto 36"/>
          <p:cNvSpPr txBox="1"/>
          <p:nvPr/>
        </p:nvSpPr>
        <p:spPr>
          <a:xfrm>
            <a:off x="1190571" y="2924944"/>
            <a:ext cx="77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Host </a:t>
            </a:r>
          </a:p>
          <a:p>
            <a:pPr algn="ctr"/>
            <a:r>
              <a:rPr lang="en-US" sz="1400" dirty="0" err="1"/>
              <a:t>Gerente</a:t>
            </a:r>
            <a:endParaRPr lang="pt-BR" sz="1400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090645" y="2996952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grpSp>
        <p:nvGrpSpPr>
          <p:cNvPr id="22" name="Grupo 21"/>
          <p:cNvGrpSpPr/>
          <p:nvPr/>
        </p:nvGrpSpPr>
        <p:grpSpPr>
          <a:xfrm>
            <a:off x="2033600" y="2999507"/>
            <a:ext cx="1430089" cy="526508"/>
            <a:chOff x="3419872" y="3140968"/>
            <a:chExt cx="1430089" cy="526508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6256121"/>
      </p:ext>
    </p:extLst>
  </p:cSld>
  <p:clrMapOvr>
    <a:masterClrMapping/>
  </p:clrMapOvr>
  <p:transition spd="slow">
    <p:wipe dir="d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33" name="Retângulo 32"/>
          <p:cNvSpPr/>
          <p:nvPr/>
        </p:nvSpPr>
        <p:spPr>
          <a:xfrm>
            <a:off x="3796301" y="4895582"/>
            <a:ext cx="22615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Data /NE1/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sysContact</a:t>
            </a:r>
            <a:endParaRPr lang="en-US" sz="12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043608" y="5517232"/>
            <a:ext cx="71657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elemento</a:t>
            </a:r>
            <a:r>
              <a:rPr lang="en-US" sz="1600" dirty="0"/>
              <a:t> NE1 tem o </a:t>
            </a:r>
            <a:r>
              <a:rPr lang="en-US" sz="1600" dirty="0" err="1"/>
              <a:t>conteúdo</a:t>
            </a:r>
            <a:r>
              <a:rPr lang="en-US" sz="1600" dirty="0"/>
              <a:t> “/label_NE1/System/</a:t>
            </a:r>
            <a:r>
              <a:rPr lang="en-US" sz="1600" dirty="0" err="1"/>
              <a:t>sysContac</a:t>
            </a:r>
            <a:r>
              <a:rPr lang="en-US" sz="1600" dirty="0"/>
              <a:t>”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seu</a:t>
            </a:r>
            <a:r>
              <a:rPr lang="en-US" sz="1600" dirty="0"/>
              <a:t> cache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conteúdo</a:t>
            </a:r>
            <a:r>
              <a:rPr lang="en-US" sz="1600" dirty="0"/>
              <a:t> de “</a:t>
            </a:r>
            <a:r>
              <a:rPr lang="en-US" sz="1600" dirty="0" err="1"/>
              <a:t>sysContact</a:t>
            </a:r>
            <a:r>
              <a:rPr lang="en-US" sz="1600" dirty="0"/>
              <a:t>’” é </a:t>
            </a:r>
            <a:r>
              <a:rPr lang="en-US" sz="1600" dirty="0" err="1"/>
              <a:t>alterado</a:t>
            </a:r>
            <a:r>
              <a:rPr lang="en-US" sz="1600" dirty="0"/>
              <a:t> de </a:t>
            </a:r>
            <a:r>
              <a:rPr lang="en-US" sz="1600" dirty="0" err="1"/>
              <a:t>acordo</a:t>
            </a:r>
            <a:r>
              <a:rPr lang="en-US" sz="1600" dirty="0"/>
              <a:t> com o novo valor </a:t>
            </a:r>
            <a:r>
              <a:rPr lang="en-US" sz="1600" dirty="0" err="1"/>
              <a:t>informado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elemento</a:t>
            </a:r>
            <a:r>
              <a:rPr lang="en-US" sz="1600" dirty="0"/>
              <a:t> NE1 </a:t>
            </a:r>
            <a:r>
              <a:rPr lang="en-US" sz="1600" dirty="0" err="1"/>
              <a:t>responde</a:t>
            </a:r>
            <a:r>
              <a:rPr lang="en-US" sz="1600" dirty="0"/>
              <a:t> a </a:t>
            </a:r>
            <a:r>
              <a:rPr lang="en-US" sz="1600" dirty="0" err="1"/>
              <a:t>solicitação</a:t>
            </a:r>
            <a:r>
              <a:rPr lang="en-US" sz="1600" dirty="0"/>
              <a:t> de </a:t>
            </a:r>
            <a:r>
              <a:rPr lang="en-US" sz="1600" dirty="0" err="1"/>
              <a:t>alteração</a:t>
            </a:r>
            <a:r>
              <a:rPr lang="en-US" sz="1600" dirty="0"/>
              <a:t> com a </a:t>
            </a:r>
            <a:r>
              <a:rPr lang="en-US" sz="1600" dirty="0" err="1"/>
              <a:t>mensagem</a:t>
            </a:r>
            <a:r>
              <a:rPr lang="en-US" sz="1600" dirty="0"/>
              <a:t> de dados </a:t>
            </a:r>
          </a:p>
          <a:p>
            <a:r>
              <a:rPr lang="en-US" sz="1600" dirty="0"/>
              <a:t>      “</a:t>
            </a:r>
            <a:r>
              <a:rPr lang="en-US" sz="1600" dirty="0" err="1"/>
              <a:t>sysContact”alterada</a:t>
            </a:r>
            <a:endParaRPr lang="pt-BR" sz="16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5158148" y="2998113"/>
            <a:ext cx="135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3300"/>
                </a:solidFill>
              </a:rPr>
              <a:t>possui</a:t>
            </a:r>
            <a:r>
              <a:rPr lang="en-US" sz="1200" b="1" dirty="0">
                <a:solidFill>
                  <a:srgbClr val="003300"/>
                </a:solidFill>
              </a:rPr>
              <a:t> o </a:t>
            </a:r>
            <a:r>
              <a:rPr lang="en-US" sz="1200" b="1" dirty="0" err="1">
                <a:solidFill>
                  <a:srgbClr val="003300"/>
                </a:solidFill>
              </a:rPr>
              <a:t>conteúdo</a:t>
            </a:r>
            <a:endParaRPr lang="en-US" sz="1200" b="1" dirty="0">
              <a:solidFill>
                <a:srgbClr val="00330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3300"/>
                </a:solidFill>
              </a:rPr>
              <a:t>alvo</a:t>
            </a:r>
            <a:endParaRPr lang="pt-BR" sz="1200" b="1" dirty="0">
              <a:solidFill>
                <a:srgbClr val="003300"/>
              </a:solidFill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3655984" y="2492896"/>
            <a:ext cx="2453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dirty="0"/>
              <a:t>Interest /NE1/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sysContact</a:t>
            </a:r>
            <a:endParaRPr lang="en-US" sz="12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320610" y="4366265"/>
            <a:ext cx="2799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3300"/>
                </a:solidFill>
              </a:rPr>
              <a:t>O </a:t>
            </a:r>
            <a:r>
              <a:rPr lang="en-US" sz="1200" b="1" dirty="0" err="1">
                <a:solidFill>
                  <a:srgbClr val="003300"/>
                </a:solidFill>
              </a:rPr>
              <a:t>conteúdo</a:t>
            </a:r>
            <a:r>
              <a:rPr lang="en-US" sz="1200" b="1" dirty="0">
                <a:solidFill>
                  <a:srgbClr val="003300"/>
                </a:solidFill>
              </a:rPr>
              <a:t> de “</a:t>
            </a:r>
            <a:r>
              <a:rPr lang="en-US" sz="1200" b="1" dirty="0" err="1">
                <a:solidFill>
                  <a:srgbClr val="003300"/>
                </a:solidFill>
              </a:rPr>
              <a:t>sysContact</a:t>
            </a:r>
            <a:r>
              <a:rPr lang="en-US" sz="1200" b="1" dirty="0">
                <a:solidFill>
                  <a:srgbClr val="003300"/>
                </a:solidFill>
              </a:rPr>
              <a:t>” </a:t>
            </a:r>
          </a:p>
          <a:p>
            <a:pPr algn="ctr"/>
            <a:r>
              <a:rPr lang="en-US" sz="1200" b="1" dirty="0">
                <a:solidFill>
                  <a:srgbClr val="003300"/>
                </a:solidFill>
              </a:rPr>
              <a:t>é </a:t>
            </a:r>
            <a:r>
              <a:rPr lang="en-US" sz="1200" b="1" dirty="0" err="1">
                <a:solidFill>
                  <a:srgbClr val="003300"/>
                </a:solidFill>
              </a:rPr>
              <a:t>alterado</a:t>
            </a:r>
            <a:r>
              <a:rPr lang="en-US" sz="1200" b="1" dirty="0">
                <a:solidFill>
                  <a:srgbClr val="003300"/>
                </a:solidFill>
              </a:rPr>
              <a:t> para “suporte@dominio.com”</a:t>
            </a:r>
            <a:endParaRPr lang="pt-BR" sz="1200" b="1" dirty="0">
              <a:solidFill>
                <a:srgbClr val="003300"/>
              </a:solidFill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1738766" y="2348880"/>
            <a:ext cx="1919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SET Request </a:t>
            </a:r>
          </a:p>
          <a:p>
            <a:pPr algn="ctr"/>
            <a:r>
              <a:rPr lang="en-US" sz="1200" dirty="0"/>
              <a:t>OID - 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sysContact</a:t>
            </a:r>
            <a:endParaRPr lang="en-US" sz="1200" dirty="0"/>
          </a:p>
          <a:p>
            <a:pPr algn="ctr"/>
            <a:r>
              <a:rPr lang="en-US" sz="1200" dirty="0"/>
              <a:t>“suporte@dominio.com”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063472" y="4323361"/>
            <a:ext cx="1413064" cy="491658"/>
            <a:chOff x="4063472" y="4323361"/>
            <a:chExt cx="1413064" cy="491658"/>
          </a:xfrm>
        </p:grpSpPr>
        <p:cxnSp>
          <p:nvCxnSpPr>
            <p:cNvPr id="46" name="Conector reto 45"/>
            <p:cNvCxnSpPr/>
            <p:nvPr/>
          </p:nvCxnSpPr>
          <p:spPr>
            <a:xfrm flipH="1">
              <a:off x="4882728" y="4365104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H="1" flipV="1">
              <a:off x="4063472" y="4323361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o 47"/>
          <p:cNvGrpSpPr/>
          <p:nvPr/>
        </p:nvGrpSpPr>
        <p:grpSpPr>
          <a:xfrm>
            <a:off x="4063472" y="2974500"/>
            <a:ext cx="1430089" cy="526508"/>
            <a:chOff x="3419872" y="3140968"/>
            <a:chExt cx="1430089" cy="526508"/>
          </a:xfrm>
        </p:grpSpPr>
        <p:cxnSp>
          <p:nvCxnSpPr>
            <p:cNvPr id="49" name="Conector reto 48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</a:t>
            </a:r>
            <a:endParaRPr lang="pt-BR" sz="3600" dirty="0"/>
          </a:p>
        </p:txBody>
      </p:sp>
      <p:sp>
        <p:nvSpPr>
          <p:cNvPr id="55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SET</a:t>
            </a:r>
          </a:p>
        </p:txBody>
      </p:sp>
      <p:sp>
        <p:nvSpPr>
          <p:cNvPr id="57" name="Elipse 56"/>
          <p:cNvSpPr/>
          <p:nvPr/>
        </p:nvSpPr>
        <p:spPr>
          <a:xfrm>
            <a:off x="5473687" y="358357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5536565" y="367231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NE1</a:t>
            </a:r>
          </a:p>
          <a:p>
            <a:pPr algn="ctr"/>
            <a:r>
              <a:rPr lang="en-US" sz="1400" dirty="0"/>
              <a:t>CCN</a:t>
            </a:r>
          </a:p>
        </p:txBody>
      </p:sp>
      <p:cxnSp>
        <p:nvCxnSpPr>
          <p:cNvPr id="59" name="Conector reto 58"/>
          <p:cNvCxnSpPr>
            <a:endCxn id="57" idx="2"/>
          </p:cNvCxnSpPr>
          <p:nvPr/>
        </p:nvCxnSpPr>
        <p:spPr>
          <a:xfrm flipV="1">
            <a:off x="1876567" y="3921701"/>
            <a:ext cx="3597120" cy="6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>
            <a:stCxn id="57" idx="6"/>
          </p:cNvCxnSpPr>
          <p:nvPr/>
        </p:nvCxnSpPr>
        <p:spPr>
          <a:xfrm>
            <a:off x="6198239" y="3921701"/>
            <a:ext cx="1488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Elipse 60"/>
          <p:cNvSpPr/>
          <p:nvPr/>
        </p:nvSpPr>
        <p:spPr>
          <a:xfrm>
            <a:off x="7663872" y="359218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CaixaDeTexto 61"/>
          <p:cNvSpPr txBox="1"/>
          <p:nvPr/>
        </p:nvSpPr>
        <p:spPr>
          <a:xfrm>
            <a:off x="7726750" y="368092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NE2</a:t>
            </a:r>
          </a:p>
          <a:p>
            <a:pPr algn="ctr"/>
            <a:r>
              <a:rPr lang="en-US" sz="1400" dirty="0"/>
              <a:t>CCN</a:t>
            </a: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22" y="3450704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" y="3451452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CaixaDeTexto 64"/>
          <p:cNvSpPr txBox="1"/>
          <p:nvPr/>
        </p:nvSpPr>
        <p:spPr>
          <a:xfrm>
            <a:off x="1190571" y="2924944"/>
            <a:ext cx="77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Host </a:t>
            </a:r>
          </a:p>
          <a:p>
            <a:pPr algn="ctr"/>
            <a:r>
              <a:rPr lang="en-US" sz="1400" dirty="0" err="1"/>
              <a:t>Gerente</a:t>
            </a:r>
            <a:endParaRPr lang="pt-BR" sz="1400" dirty="0"/>
          </a:p>
        </p:txBody>
      </p:sp>
      <p:sp>
        <p:nvSpPr>
          <p:cNvPr id="66" name="CaixaDeTexto 65"/>
          <p:cNvSpPr txBox="1"/>
          <p:nvPr/>
        </p:nvSpPr>
        <p:spPr>
          <a:xfrm>
            <a:off x="3090645" y="2996952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grpSp>
        <p:nvGrpSpPr>
          <p:cNvPr id="51" name="Grupo 50"/>
          <p:cNvGrpSpPr/>
          <p:nvPr/>
        </p:nvGrpSpPr>
        <p:grpSpPr>
          <a:xfrm>
            <a:off x="2033600" y="3000255"/>
            <a:ext cx="1430089" cy="526508"/>
            <a:chOff x="3419872" y="3140968"/>
            <a:chExt cx="1430089" cy="526508"/>
          </a:xfrm>
        </p:grpSpPr>
        <p:cxnSp>
          <p:nvCxnSpPr>
            <p:cNvPr id="52" name="Conector reto 51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3364188"/>
      </p:ext>
    </p:extLst>
  </p:cSld>
  <p:clrMapOvr>
    <a:masterClrMapping/>
  </p:clrMapOvr>
  <p:transition spd="slow">
    <p:wipe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grpSp>
        <p:nvGrpSpPr>
          <p:cNvPr id="9" name="Grupo 8"/>
          <p:cNvGrpSpPr/>
          <p:nvPr/>
        </p:nvGrpSpPr>
        <p:grpSpPr>
          <a:xfrm>
            <a:off x="4041279" y="2974500"/>
            <a:ext cx="1430089" cy="526508"/>
            <a:chOff x="3419872" y="3140968"/>
            <a:chExt cx="1430089" cy="526508"/>
          </a:xfrm>
        </p:grpSpPr>
        <p:cxnSp>
          <p:nvCxnSpPr>
            <p:cNvPr id="10" name="Conector reto 9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/>
          <p:nvPr/>
        </p:nvGrpSpPr>
        <p:grpSpPr>
          <a:xfrm>
            <a:off x="4041279" y="4323361"/>
            <a:ext cx="1413064" cy="491658"/>
            <a:chOff x="4041279" y="4323361"/>
            <a:chExt cx="1413064" cy="491658"/>
          </a:xfrm>
        </p:grpSpPr>
        <p:cxnSp>
          <p:nvCxnSpPr>
            <p:cNvPr id="15" name="Conector reto 14"/>
            <p:cNvCxnSpPr/>
            <p:nvPr/>
          </p:nvCxnSpPr>
          <p:spPr>
            <a:xfrm flipH="1">
              <a:off x="4860535" y="4365104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 flipV="1">
              <a:off x="4041279" y="4323361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3647261" y="4869160"/>
            <a:ext cx="256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Data /labelNE1/</a:t>
            </a:r>
            <a:r>
              <a:rPr lang="en-US" sz="1200" i="1" dirty="0" err="1"/>
              <a:t>ccnSystem</a:t>
            </a:r>
            <a:r>
              <a:rPr lang="en-US" sz="1200" i="1" dirty="0"/>
              <a:t>/</a:t>
            </a:r>
            <a:r>
              <a:rPr lang="en-US" sz="1200" i="1" dirty="0" err="1"/>
              <a:t>sysContact</a:t>
            </a:r>
            <a:endParaRPr lang="en-US" sz="1200" i="1" dirty="0"/>
          </a:p>
          <a:p>
            <a:pPr algn="ctr"/>
            <a:r>
              <a:rPr lang="en-US" sz="1200" dirty="0"/>
              <a:t>(com o novo valor)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67407" y="5714672"/>
            <a:ext cx="7379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 SNMP Gateway CCN </a:t>
            </a:r>
            <a:r>
              <a:rPr lang="en-US" sz="1400" dirty="0" err="1"/>
              <a:t>converte</a:t>
            </a:r>
            <a:r>
              <a:rPr lang="en-US" sz="1400" dirty="0"/>
              <a:t> a </a:t>
            </a:r>
            <a:r>
              <a:rPr lang="en-US" sz="1400" dirty="0" err="1"/>
              <a:t>mensagem</a:t>
            </a:r>
            <a:r>
              <a:rPr lang="en-US" sz="1400" dirty="0"/>
              <a:t> de dados “/label_NE1/System/</a:t>
            </a:r>
            <a:r>
              <a:rPr lang="en-US" sz="1400" dirty="0" err="1"/>
              <a:t>sysContact</a:t>
            </a:r>
            <a:r>
              <a:rPr lang="en-US" sz="1400" dirty="0"/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para </a:t>
            </a:r>
            <a:r>
              <a:rPr lang="en-US" sz="1400" dirty="0" err="1"/>
              <a:t>uma</a:t>
            </a:r>
            <a:r>
              <a:rPr lang="en-US" sz="1400" dirty="0"/>
              <a:t> </a:t>
            </a:r>
            <a:r>
              <a:rPr lang="en-US" sz="1400" dirty="0" err="1"/>
              <a:t>mensagem</a:t>
            </a:r>
            <a:r>
              <a:rPr lang="en-US" sz="1400" dirty="0"/>
              <a:t> SNMP SET Response </a:t>
            </a:r>
            <a:r>
              <a:rPr lang="en-US" sz="1400" dirty="0" err="1"/>
              <a:t>que</a:t>
            </a:r>
            <a:r>
              <a:rPr lang="en-US" sz="1400" dirty="0"/>
              <a:t> é </a:t>
            </a:r>
            <a:r>
              <a:rPr lang="en-US" sz="1400" dirty="0" err="1"/>
              <a:t>encaminhada</a:t>
            </a:r>
            <a:r>
              <a:rPr lang="en-US" sz="1400" dirty="0"/>
              <a:t> de </a:t>
            </a:r>
            <a:r>
              <a:rPr lang="en-US" sz="1400" dirty="0" err="1"/>
              <a:t>volta</a:t>
            </a:r>
            <a:r>
              <a:rPr lang="en-US" sz="1400" dirty="0"/>
              <a:t> para o Host </a:t>
            </a:r>
            <a:r>
              <a:rPr lang="en-US" sz="1400" dirty="0" err="1"/>
              <a:t>Gerente</a:t>
            </a:r>
            <a:r>
              <a:rPr lang="en-US" sz="1400" dirty="0"/>
              <a:t> 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1858220" y="4323361"/>
            <a:ext cx="1413064" cy="491658"/>
            <a:chOff x="1257945" y="4539385"/>
            <a:chExt cx="1413064" cy="491658"/>
          </a:xfrm>
        </p:grpSpPr>
        <p:cxnSp>
          <p:nvCxnSpPr>
            <p:cNvPr id="23" name="Conector reto 22"/>
            <p:cNvCxnSpPr/>
            <p:nvPr/>
          </p:nvCxnSpPr>
          <p:spPr>
            <a:xfrm flipH="1">
              <a:off x="2077201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 flipV="1">
              <a:off x="1257945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tângulo 24"/>
          <p:cNvSpPr/>
          <p:nvPr/>
        </p:nvSpPr>
        <p:spPr>
          <a:xfrm>
            <a:off x="1663960" y="4895582"/>
            <a:ext cx="197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SET Response </a:t>
            </a:r>
          </a:p>
          <a:p>
            <a:pPr algn="ctr"/>
            <a:r>
              <a:rPr lang="en-US" sz="1200" dirty="0"/>
              <a:t>(valor </a:t>
            </a:r>
            <a:r>
              <a:rPr lang="en-US" sz="1200" dirty="0" err="1"/>
              <a:t>alterado</a:t>
            </a:r>
            <a:r>
              <a:rPr lang="en-US" sz="1200" dirty="0"/>
              <a:t> com </a:t>
            </a:r>
            <a:r>
              <a:rPr lang="en-US" sz="1200" dirty="0" err="1"/>
              <a:t>sucesso</a:t>
            </a:r>
            <a:r>
              <a:rPr lang="en-US" sz="1200" dirty="0"/>
              <a:t>)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478075" y="2492896"/>
            <a:ext cx="2764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i="1" dirty="0"/>
              <a:t>Interest /labelNE1/</a:t>
            </a:r>
            <a:r>
              <a:rPr lang="en-US" sz="1200" i="1" dirty="0" err="1"/>
              <a:t>ccnSystem</a:t>
            </a:r>
            <a:r>
              <a:rPr lang="en-US" sz="1200" i="1" dirty="0"/>
              <a:t>/</a:t>
            </a:r>
            <a:r>
              <a:rPr lang="en-US" sz="1200" i="1" dirty="0" err="1"/>
              <a:t>sysContact</a:t>
            </a:r>
            <a:endParaRPr lang="en-US" sz="1200" i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232596" y="3042646"/>
            <a:ext cx="135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B050"/>
                </a:solidFill>
              </a:rPr>
              <a:t>possui</a:t>
            </a:r>
            <a:r>
              <a:rPr lang="en-US" sz="1200" b="1" dirty="0">
                <a:solidFill>
                  <a:srgbClr val="00B050"/>
                </a:solidFill>
              </a:rPr>
              <a:t> o </a:t>
            </a:r>
            <a:r>
              <a:rPr lang="en-US" sz="1200" b="1" dirty="0" err="1">
                <a:solidFill>
                  <a:srgbClr val="00B050"/>
                </a:solidFill>
              </a:rPr>
              <a:t>conteúdo</a:t>
            </a:r>
            <a:endParaRPr lang="en-US" sz="1200" b="1" dirty="0">
              <a:solidFill>
                <a:srgbClr val="00B05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B050"/>
                </a:solidFill>
              </a:rPr>
              <a:t>alvo</a:t>
            </a:r>
            <a:endParaRPr lang="pt-BR" sz="1200" b="1" dirty="0">
              <a:solidFill>
                <a:srgbClr val="00B05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253319" y="4269185"/>
            <a:ext cx="2799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O </a:t>
            </a:r>
            <a:r>
              <a:rPr lang="en-US" sz="1200" b="1" dirty="0" err="1">
                <a:solidFill>
                  <a:srgbClr val="00B050"/>
                </a:solidFill>
              </a:rPr>
              <a:t>conteúdo</a:t>
            </a:r>
            <a:r>
              <a:rPr lang="en-US" sz="1200" b="1" dirty="0">
                <a:solidFill>
                  <a:srgbClr val="00B050"/>
                </a:solidFill>
              </a:rPr>
              <a:t> de “</a:t>
            </a:r>
            <a:r>
              <a:rPr lang="en-US" sz="1200" b="1" dirty="0" err="1">
                <a:solidFill>
                  <a:srgbClr val="00B050"/>
                </a:solidFill>
              </a:rPr>
              <a:t>sysContact</a:t>
            </a:r>
            <a:r>
              <a:rPr lang="en-US" sz="1200" b="1" dirty="0">
                <a:solidFill>
                  <a:srgbClr val="00B050"/>
                </a:solidFill>
              </a:rPr>
              <a:t>” 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é </a:t>
            </a:r>
            <a:r>
              <a:rPr lang="en-US" sz="1200" b="1" dirty="0" err="1">
                <a:solidFill>
                  <a:srgbClr val="00B050"/>
                </a:solidFill>
              </a:rPr>
              <a:t>alterado</a:t>
            </a:r>
            <a:r>
              <a:rPr lang="en-US" sz="1200" b="1" dirty="0">
                <a:solidFill>
                  <a:srgbClr val="00B050"/>
                </a:solidFill>
              </a:rPr>
              <a:t> para “suporte@dominio.com”</a:t>
            </a:r>
            <a:endParaRPr lang="pt-BR" sz="1200" b="1" dirty="0">
              <a:solidFill>
                <a:srgbClr val="00B050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773753" y="2060848"/>
            <a:ext cx="17555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SET Request </a:t>
            </a:r>
          </a:p>
          <a:p>
            <a:pPr algn="ctr"/>
            <a:r>
              <a:rPr lang="en-US" sz="1200" i="1" dirty="0"/>
              <a:t>OID  1.3.6.1.2.X.1.4</a:t>
            </a:r>
          </a:p>
          <a:p>
            <a:pPr algn="ctr"/>
            <a:r>
              <a:rPr lang="en-US" sz="1200" i="1" dirty="0" err="1"/>
              <a:t>ccnSystem</a:t>
            </a:r>
            <a:r>
              <a:rPr lang="en-US" sz="1200" i="1" dirty="0"/>
              <a:t>/</a:t>
            </a:r>
            <a:r>
              <a:rPr lang="en-US" sz="1200" i="1" dirty="0" err="1"/>
              <a:t>sysContact</a:t>
            </a:r>
            <a:endParaRPr lang="en-US" sz="1200" i="1" dirty="0"/>
          </a:p>
          <a:p>
            <a:pPr algn="ctr"/>
            <a:r>
              <a:rPr lang="en-US" sz="1200" dirty="0"/>
              <a:t>“suporte@dominio.com”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</a:t>
            </a:r>
            <a:endParaRPr lang="pt-BR" sz="3600" dirty="0"/>
          </a:p>
        </p:txBody>
      </p:sp>
      <p:sp>
        <p:nvSpPr>
          <p:cNvPr id="37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SET</a:t>
            </a:r>
          </a:p>
        </p:txBody>
      </p:sp>
      <p:sp>
        <p:nvSpPr>
          <p:cNvPr id="38" name="Elipse 37"/>
          <p:cNvSpPr/>
          <p:nvPr/>
        </p:nvSpPr>
        <p:spPr>
          <a:xfrm>
            <a:off x="5473687" y="358357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5536565" y="367231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NE1</a:t>
            </a:r>
          </a:p>
          <a:p>
            <a:pPr algn="ctr"/>
            <a:r>
              <a:rPr lang="en-US" sz="1400" dirty="0"/>
              <a:t>CCN</a:t>
            </a:r>
          </a:p>
        </p:txBody>
      </p:sp>
      <p:cxnSp>
        <p:nvCxnSpPr>
          <p:cNvPr id="40" name="Conector reto 39"/>
          <p:cNvCxnSpPr>
            <a:endCxn id="38" idx="2"/>
          </p:cNvCxnSpPr>
          <p:nvPr/>
        </p:nvCxnSpPr>
        <p:spPr>
          <a:xfrm flipV="1">
            <a:off x="1876567" y="3921701"/>
            <a:ext cx="3597120" cy="6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stCxn id="38" idx="6"/>
          </p:cNvCxnSpPr>
          <p:nvPr/>
        </p:nvCxnSpPr>
        <p:spPr>
          <a:xfrm>
            <a:off x="6198239" y="3921701"/>
            <a:ext cx="1488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ipse 41"/>
          <p:cNvSpPr/>
          <p:nvPr/>
        </p:nvSpPr>
        <p:spPr>
          <a:xfrm>
            <a:off x="7663872" y="3592180"/>
            <a:ext cx="724552" cy="6762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7726750" y="3680929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NE2</a:t>
            </a:r>
          </a:p>
          <a:p>
            <a:pPr algn="ctr"/>
            <a:r>
              <a:rPr lang="en-US" sz="1400" dirty="0"/>
              <a:t>CCN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22" y="3450704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" y="3451452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aixaDeTexto 45"/>
          <p:cNvSpPr txBox="1"/>
          <p:nvPr/>
        </p:nvSpPr>
        <p:spPr>
          <a:xfrm>
            <a:off x="1190571" y="2924944"/>
            <a:ext cx="779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Host </a:t>
            </a:r>
          </a:p>
          <a:p>
            <a:pPr algn="ctr"/>
            <a:r>
              <a:rPr lang="en-US" sz="1400" dirty="0" err="1"/>
              <a:t>Gerente</a:t>
            </a:r>
            <a:endParaRPr lang="pt-BR" sz="1400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3090645" y="2996952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grpSp>
        <p:nvGrpSpPr>
          <p:cNvPr id="12" name="Grupo 11"/>
          <p:cNvGrpSpPr/>
          <p:nvPr/>
        </p:nvGrpSpPr>
        <p:grpSpPr>
          <a:xfrm>
            <a:off x="2011407" y="3000255"/>
            <a:ext cx="1430089" cy="526508"/>
            <a:chOff x="3419872" y="3140968"/>
            <a:chExt cx="1430089" cy="526508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39086085"/>
      </p:ext>
    </p:extLst>
  </p:cSld>
  <p:clrMapOvr>
    <a:masterClrMapping/>
  </p:clrMapOvr>
  <p:transition spd="slow">
    <p:wipe dir="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grpSp>
        <p:nvGrpSpPr>
          <p:cNvPr id="9" name="Grupo 8"/>
          <p:cNvGrpSpPr/>
          <p:nvPr/>
        </p:nvGrpSpPr>
        <p:grpSpPr>
          <a:xfrm>
            <a:off x="4041279" y="2974500"/>
            <a:ext cx="1430089" cy="526508"/>
            <a:chOff x="3419872" y="3140968"/>
            <a:chExt cx="1430089" cy="526508"/>
          </a:xfrm>
        </p:grpSpPr>
        <p:cxnSp>
          <p:nvCxnSpPr>
            <p:cNvPr id="10" name="Conector reto 9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/>
          <p:nvPr/>
        </p:nvGrpSpPr>
        <p:grpSpPr>
          <a:xfrm>
            <a:off x="4041279" y="4323361"/>
            <a:ext cx="1413064" cy="491658"/>
            <a:chOff x="4041279" y="4323361"/>
            <a:chExt cx="1413064" cy="491658"/>
          </a:xfrm>
        </p:grpSpPr>
        <p:cxnSp>
          <p:nvCxnSpPr>
            <p:cNvPr id="15" name="Conector reto 14"/>
            <p:cNvCxnSpPr/>
            <p:nvPr/>
          </p:nvCxnSpPr>
          <p:spPr>
            <a:xfrm flipH="1">
              <a:off x="4860535" y="4365104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 flipV="1">
              <a:off x="4041279" y="4323361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tângulo 16"/>
          <p:cNvSpPr/>
          <p:nvPr/>
        </p:nvSpPr>
        <p:spPr>
          <a:xfrm>
            <a:off x="3600935" y="4869160"/>
            <a:ext cx="2655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/>
              <a:t>Data /labelNE1/</a:t>
            </a:r>
            <a:r>
              <a:rPr lang="en-US" sz="1200" i="1" dirty="0" err="1"/>
              <a:t>ccnSystem</a:t>
            </a:r>
            <a:r>
              <a:rPr lang="en-US" sz="1200" i="1" dirty="0"/>
              <a:t>/</a:t>
            </a:r>
            <a:r>
              <a:rPr lang="en-US" sz="1200" i="1" dirty="0" err="1"/>
              <a:t>ccnsysName</a:t>
            </a:r>
            <a:endParaRPr lang="en-US" sz="1200" i="1" dirty="0"/>
          </a:p>
          <a:p>
            <a:pPr algn="ctr"/>
            <a:r>
              <a:rPr lang="en-US" sz="1200" dirty="0"/>
              <a:t>(com o novo valor)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67407" y="5714672"/>
            <a:ext cx="7179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 SNMP Gateway CCN </a:t>
            </a:r>
            <a:r>
              <a:rPr lang="en-US" sz="1400" dirty="0" err="1"/>
              <a:t>converte</a:t>
            </a:r>
            <a:r>
              <a:rPr lang="en-US" sz="1400" dirty="0"/>
              <a:t> a </a:t>
            </a:r>
            <a:r>
              <a:rPr lang="en-US" sz="1400" dirty="0" err="1"/>
              <a:t>mensagem</a:t>
            </a:r>
            <a:r>
              <a:rPr lang="en-US" sz="1400" dirty="0"/>
              <a:t> de dados “/NE1/System/</a:t>
            </a:r>
            <a:r>
              <a:rPr lang="en-US" sz="1400" dirty="0" err="1"/>
              <a:t>ccnsysName</a:t>
            </a:r>
            <a:r>
              <a:rPr lang="en-US" sz="1400" dirty="0"/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para </a:t>
            </a:r>
            <a:r>
              <a:rPr lang="en-US" sz="1400" dirty="0" err="1"/>
              <a:t>uma</a:t>
            </a:r>
            <a:r>
              <a:rPr lang="en-US" sz="1400" dirty="0"/>
              <a:t> </a:t>
            </a:r>
            <a:r>
              <a:rPr lang="en-US" sz="1400" dirty="0" err="1"/>
              <a:t>mensagem</a:t>
            </a:r>
            <a:r>
              <a:rPr lang="en-US" sz="1400" dirty="0"/>
              <a:t> SNMP SET Response que é </a:t>
            </a:r>
            <a:r>
              <a:rPr lang="en-US" sz="1400" dirty="0" err="1"/>
              <a:t>encaminhada</a:t>
            </a:r>
            <a:r>
              <a:rPr lang="en-US" sz="1400" dirty="0"/>
              <a:t> de </a:t>
            </a:r>
            <a:r>
              <a:rPr lang="en-US" sz="1400" dirty="0" err="1"/>
              <a:t>volta</a:t>
            </a:r>
            <a:r>
              <a:rPr lang="en-US" sz="1400" dirty="0"/>
              <a:t> para o Host </a:t>
            </a:r>
            <a:r>
              <a:rPr lang="en-US" sz="1400" dirty="0" err="1"/>
              <a:t>Gerente</a:t>
            </a:r>
            <a:r>
              <a:rPr lang="en-US" sz="1400" dirty="0"/>
              <a:t> 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1858220" y="4323361"/>
            <a:ext cx="1413064" cy="491658"/>
            <a:chOff x="1257945" y="4539385"/>
            <a:chExt cx="1413064" cy="491658"/>
          </a:xfrm>
        </p:grpSpPr>
        <p:cxnSp>
          <p:nvCxnSpPr>
            <p:cNvPr id="23" name="Conector reto 22"/>
            <p:cNvCxnSpPr/>
            <p:nvPr/>
          </p:nvCxnSpPr>
          <p:spPr>
            <a:xfrm flipH="1">
              <a:off x="2077201" y="4581128"/>
              <a:ext cx="593808" cy="449914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 flipV="1">
              <a:off x="1257945" y="4539385"/>
              <a:ext cx="819256" cy="491658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tângulo 24"/>
          <p:cNvSpPr/>
          <p:nvPr/>
        </p:nvSpPr>
        <p:spPr>
          <a:xfrm>
            <a:off x="1663960" y="4895582"/>
            <a:ext cx="197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SET Response </a:t>
            </a:r>
          </a:p>
          <a:p>
            <a:pPr algn="ctr"/>
            <a:r>
              <a:rPr lang="en-US" sz="1200" dirty="0"/>
              <a:t>(valor </a:t>
            </a:r>
            <a:r>
              <a:rPr lang="en-US" sz="1200" dirty="0" err="1"/>
              <a:t>alterado</a:t>
            </a:r>
            <a:r>
              <a:rPr lang="en-US" sz="1200" dirty="0"/>
              <a:t> com </a:t>
            </a:r>
            <a:r>
              <a:rPr lang="en-US" sz="1200" dirty="0" err="1"/>
              <a:t>sucesso</a:t>
            </a:r>
            <a:r>
              <a:rPr lang="en-US" sz="1200" dirty="0"/>
              <a:t>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232596" y="3042646"/>
            <a:ext cx="135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>
                <a:solidFill>
                  <a:srgbClr val="00B050"/>
                </a:solidFill>
              </a:rPr>
              <a:t>possui</a:t>
            </a:r>
            <a:r>
              <a:rPr lang="en-US" sz="1200" b="1" dirty="0">
                <a:solidFill>
                  <a:srgbClr val="00B050"/>
                </a:solidFill>
              </a:rPr>
              <a:t> o </a:t>
            </a:r>
            <a:r>
              <a:rPr lang="en-US" sz="1200" b="1" dirty="0" err="1">
                <a:solidFill>
                  <a:srgbClr val="00B050"/>
                </a:solidFill>
              </a:rPr>
              <a:t>conteúdo</a:t>
            </a:r>
            <a:endParaRPr lang="en-US" sz="1200" b="1" dirty="0">
              <a:solidFill>
                <a:srgbClr val="00B050"/>
              </a:solidFill>
            </a:endParaRPr>
          </a:p>
          <a:p>
            <a:pPr algn="ctr"/>
            <a:r>
              <a:rPr lang="en-US" sz="1200" b="1" dirty="0" err="1">
                <a:solidFill>
                  <a:srgbClr val="00B050"/>
                </a:solidFill>
              </a:rPr>
              <a:t>alvo</a:t>
            </a:r>
            <a:endParaRPr lang="pt-BR" sz="1200" b="1" dirty="0">
              <a:solidFill>
                <a:srgbClr val="00B050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508104" y="4263479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O </a:t>
            </a:r>
            <a:r>
              <a:rPr lang="en-US" sz="1200" b="1" dirty="0" err="1">
                <a:solidFill>
                  <a:srgbClr val="00B050"/>
                </a:solidFill>
              </a:rPr>
              <a:t>conteúdo</a:t>
            </a:r>
            <a:r>
              <a:rPr lang="en-US" sz="1200" b="1" dirty="0">
                <a:solidFill>
                  <a:srgbClr val="00B050"/>
                </a:solidFill>
              </a:rPr>
              <a:t> de “</a:t>
            </a:r>
            <a:r>
              <a:rPr lang="en-US" sz="1200" b="1" dirty="0" err="1">
                <a:solidFill>
                  <a:srgbClr val="00B050"/>
                </a:solidFill>
              </a:rPr>
              <a:t>ccnsysName</a:t>
            </a:r>
            <a:r>
              <a:rPr lang="en-US" sz="1200" b="1" dirty="0">
                <a:solidFill>
                  <a:srgbClr val="00B050"/>
                </a:solidFill>
              </a:rPr>
              <a:t>” 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é </a:t>
            </a:r>
            <a:r>
              <a:rPr lang="en-US" sz="1200" b="1" dirty="0" err="1">
                <a:solidFill>
                  <a:srgbClr val="00B050"/>
                </a:solidFill>
              </a:rPr>
              <a:t>alterado</a:t>
            </a:r>
            <a:r>
              <a:rPr lang="en-US" sz="1200" b="1" dirty="0">
                <a:solidFill>
                  <a:srgbClr val="00B050"/>
                </a:solidFill>
              </a:rPr>
              <a:t> para “</a:t>
            </a:r>
            <a:r>
              <a:rPr lang="en-US" sz="1200" b="1" dirty="0" err="1">
                <a:solidFill>
                  <a:srgbClr val="00B050"/>
                </a:solidFill>
              </a:rPr>
              <a:t>nome_NE</a:t>
            </a:r>
            <a:r>
              <a:rPr lang="en-US" sz="1200" b="1" dirty="0">
                <a:solidFill>
                  <a:srgbClr val="00B050"/>
                </a:solidFill>
              </a:rPr>
              <a:t>”</a:t>
            </a:r>
            <a:endParaRPr lang="pt-BR" sz="1200" b="1" dirty="0">
              <a:solidFill>
                <a:srgbClr val="00B050"/>
              </a:solidFill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das operações básicas do SNMP para CCN</a:t>
            </a:r>
            <a:endParaRPr lang="pt-BR" sz="3600" dirty="0"/>
          </a:p>
        </p:txBody>
      </p:sp>
      <p:sp>
        <p:nvSpPr>
          <p:cNvPr id="37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SET</a:t>
            </a:r>
          </a:p>
        </p:txBody>
      </p:sp>
      <p:cxnSp>
        <p:nvCxnSpPr>
          <p:cNvPr id="40" name="Conector reto 39"/>
          <p:cNvCxnSpPr/>
          <p:nvPr/>
        </p:nvCxnSpPr>
        <p:spPr>
          <a:xfrm flipV="1">
            <a:off x="1876567" y="3921701"/>
            <a:ext cx="3597120" cy="61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6198239" y="3921701"/>
            <a:ext cx="1488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" y="3451452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2011407" y="3000255"/>
            <a:ext cx="1430089" cy="526508"/>
            <a:chOff x="3419872" y="3140968"/>
            <a:chExt cx="1430089" cy="526508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4067944" y="3140968"/>
              <a:ext cx="782017" cy="526508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>
              <a:off x="3419872" y="3140968"/>
              <a:ext cx="648072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tângulo 33"/>
          <p:cNvSpPr/>
          <p:nvPr/>
        </p:nvSpPr>
        <p:spPr>
          <a:xfrm>
            <a:off x="3727024" y="2463279"/>
            <a:ext cx="2638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/>
              <a:t>Mapeamento</a:t>
            </a:r>
            <a:r>
              <a:rPr lang="en-US" sz="1200" dirty="0"/>
              <a:t> para CCN</a:t>
            </a:r>
          </a:p>
          <a:p>
            <a:pPr algn="ctr"/>
            <a:r>
              <a:rPr lang="en-US" sz="1200" b="1" i="1" dirty="0"/>
              <a:t>(Interest</a:t>
            </a:r>
            <a:r>
              <a:rPr lang="en-US" sz="1200" i="1" dirty="0"/>
              <a:t> /NE1/</a:t>
            </a:r>
            <a:r>
              <a:rPr lang="en-US" sz="1200" i="1" dirty="0" err="1"/>
              <a:t>ccnSystem</a:t>
            </a:r>
            <a:r>
              <a:rPr lang="en-US" sz="1200" i="1" dirty="0"/>
              <a:t>/</a:t>
            </a:r>
            <a:r>
              <a:rPr lang="en-US" sz="1200" i="1" dirty="0" err="1"/>
              <a:t>ccnsysName</a:t>
            </a:r>
            <a:r>
              <a:rPr lang="en-US" sz="1200" i="1" dirty="0"/>
              <a:t>)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1894905" y="2276872"/>
            <a:ext cx="1762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SNMP </a:t>
            </a:r>
            <a:r>
              <a:rPr lang="en-US" sz="1200" b="1" dirty="0"/>
              <a:t>SET Request </a:t>
            </a:r>
          </a:p>
          <a:p>
            <a:pPr algn="ctr"/>
            <a:r>
              <a:rPr lang="en-US" sz="1200" i="1" dirty="0"/>
              <a:t>OID 1.3.6.1.2.1.100.1.1</a:t>
            </a:r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ccnsysName</a:t>
            </a:r>
            <a:r>
              <a:rPr lang="en-US" sz="1200" dirty="0"/>
              <a:t>)</a:t>
            </a:r>
          </a:p>
        </p:txBody>
      </p:sp>
      <p:grpSp>
        <p:nvGrpSpPr>
          <p:cNvPr id="48" name="Agrupar 47"/>
          <p:cNvGrpSpPr/>
          <p:nvPr/>
        </p:nvGrpSpPr>
        <p:grpSpPr>
          <a:xfrm>
            <a:off x="7549504" y="3657377"/>
            <a:ext cx="928687" cy="546696"/>
            <a:chOff x="7549504" y="3657377"/>
            <a:chExt cx="928687" cy="546696"/>
          </a:xfrm>
        </p:grpSpPr>
        <p:pic>
          <p:nvPicPr>
            <p:cNvPr id="49" name="Picture 36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9504" y="3657377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CaixaDeTexto 49"/>
            <p:cNvSpPr txBox="1"/>
            <p:nvPr/>
          </p:nvSpPr>
          <p:spPr>
            <a:xfrm>
              <a:off x="7563242" y="3896296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NE2</a:t>
              </a:r>
              <a:r>
                <a:rPr lang="en-US" sz="1400" dirty="0"/>
                <a:t>(CCN)</a:t>
              </a:r>
            </a:p>
          </p:txBody>
        </p:sp>
      </p:grpSp>
      <p:sp>
        <p:nvSpPr>
          <p:cNvPr id="51" name="CaixaDeTexto 50"/>
          <p:cNvSpPr txBox="1"/>
          <p:nvPr/>
        </p:nvSpPr>
        <p:spPr>
          <a:xfrm>
            <a:off x="1199883" y="2636912"/>
            <a:ext cx="7798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 </a:t>
            </a:r>
          </a:p>
          <a:p>
            <a:pPr algn="ctr"/>
            <a:r>
              <a:rPr lang="en-US" sz="1400" dirty="0" err="1"/>
              <a:t>Gerente</a:t>
            </a:r>
            <a:endParaRPr lang="en-US" sz="1400" dirty="0"/>
          </a:p>
          <a:p>
            <a:pPr algn="ctr"/>
            <a:r>
              <a:rPr lang="en-US" sz="1400" dirty="0"/>
              <a:t>(NMS)</a:t>
            </a:r>
            <a:endParaRPr lang="pt-BR" sz="1400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3059832" y="2996952"/>
            <a:ext cx="133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SNMP Gateway</a:t>
            </a:r>
          </a:p>
          <a:p>
            <a:pPr algn="ctr"/>
            <a:r>
              <a:rPr lang="en-US" sz="1400" b="1" dirty="0"/>
              <a:t>CCN</a:t>
            </a:r>
            <a:endParaRPr lang="pt-BR" sz="1400" b="1" dirty="0"/>
          </a:p>
        </p:txBody>
      </p:sp>
      <p:pic>
        <p:nvPicPr>
          <p:cNvPr id="53" name="Picture 17" descr="Router_CM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56" y="3583145"/>
            <a:ext cx="10509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Agrupar 53"/>
          <p:cNvGrpSpPr/>
          <p:nvPr/>
        </p:nvGrpSpPr>
        <p:grpSpPr>
          <a:xfrm>
            <a:off x="5362654" y="3647249"/>
            <a:ext cx="932081" cy="544685"/>
            <a:chOff x="5362654" y="3647249"/>
            <a:chExt cx="932081" cy="544685"/>
          </a:xfrm>
        </p:grpSpPr>
        <p:pic>
          <p:nvPicPr>
            <p:cNvPr id="55" name="Picture 36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048" y="364724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CaixaDeTexto 55"/>
            <p:cNvSpPr txBox="1"/>
            <p:nvPr/>
          </p:nvSpPr>
          <p:spPr>
            <a:xfrm>
              <a:off x="5362654" y="3884157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NE1</a:t>
              </a:r>
              <a:r>
                <a:rPr lang="en-US" sz="1400" dirty="0"/>
                <a:t>(CCN)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6964735"/>
      </p:ext>
    </p:extLst>
  </p:cSld>
  <p:clrMapOvr>
    <a:masterClrMapping/>
  </p:clrMapOvr>
  <p:transition spd="slow">
    <p:wipe dir="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254448" y="3593341"/>
            <a:ext cx="4138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/>
              <a:t>3</a:t>
            </a:r>
            <a:r>
              <a:rPr lang="en-US" sz="1600" dirty="0"/>
              <a:t>)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7610108" y="3037022"/>
            <a:ext cx="1340316" cy="22017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7354" y="3061147"/>
            <a:ext cx="1306068" cy="1771227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157261" y="3061147"/>
            <a:ext cx="3155847" cy="22017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186326" y="3061147"/>
            <a:ext cx="3126782" cy="179629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683816" y="3061147"/>
            <a:ext cx="1354629" cy="2201773"/>
            <a:chOff x="1633195" y="2883411"/>
            <a:chExt cx="1354629" cy="2201773"/>
          </a:xfrm>
        </p:grpSpPr>
        <p:grpSp>
          <p:nvGrpSpPr>
            <p:cNvPr id="13" name="Grupo 12"/>
            <p:cNvGrpSpPr/>
            <p:nvPr/>
          </p:nvGrpSpPr>
          <p:grpSpPr>
            <a:xfrm>
              <a:off x="1633195" y="2883411"/>
              <a:ext cx="1354629" cy="2201773"/>
              <a:chOff x="1066098" y="2763937"/>
              <a:chExt cx="1354629" cy="2201773"/>
            </a:xfrm>
            <a:solidFill>
              <a:schemeClr val="bg1"/>
            </a:solidFill>
          </p:grpSpPr>
          <p:sp>
            <p:nvSpPr>
              <p:cNvPr id="20" name="Retângulo 19"/>
              <p:cNvSpPr/>
              <p:nvPr/>
            </p:nvSpPr>
            <p:spPr>
              <a:xfrm>
                <a:off x="1066098" y="2763937"/>
                <a:ext cx="1354629" cy="220177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1" name="Conector reto 20"/>
              <p:cNvCxnSpPr/>
              <p:nvPr/>
            </p:nvCxnSpPr>
            <p:spPr>
              <a:xfrm>
                <a:off x="1066098" y="3212432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21"/>
              <p:cNvCxnSpPr/>
              <p:nvPr/>
            </p:nvCxnSpPr>
            <p:spPr>
              <a:xfrm>
                <a:off x="1066098" y="3626961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22"/>
              <p:cNvCxnSpPr/>
              <p:nvPr/>
            </p:nvCxnSpPr>
            <p:spPr>
              <a:xfrm>
                <a:off x="1066098" y="4059009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3"/>
              <p:cNvCxnSpPr/>
              <p:nvPr/>
            </p:nvCxnSpPr>
            <p:spPr>
              <a:xfrm>
                <a:off x="1066098" y="4559289"/>
                <a:ext cx="1343197" cy="3776"/>
              </a:xfrm>
              <a:prstGeom prst="line">
                <a:avLst/>
              </a:prstGeom>
              <a:grpFill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aixaDeTexto 13"/>
            <p:cNvSpPr txBox="1"/>
            <p:nvPr/>
          </p:nvSpPr>
          <p:spPr>
            <a:xfrm>
              <a:off x="2012609" y="3396219"/>
              <a:ext cx="6286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SNMP</a:t>
              </a:r>
              <a:endParaRPr lang="pt-BR" sz="1200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065243" y="3812005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UDP</a:t>
              </a:r>
              <a:endParaRPr lang="pt-BR" sz="1200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137251" y="4260315"/>
              <a:ext cx="330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IP</a:t>
              </a:r>
              <a:endParaRPr lang="pt-BR" sz="1200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043193" y="4764371"/>
              <a:ext cx="5261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LINK</a:t>
              </a:r>
              <a:endParaRPr lang="pt-BR" sz="1200" dirty="0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1644627" y="2883411"/>
              <a:ext cx="1343197" cy="44849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887928" y="2891224"/>
              <a:ext cx="7729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GERENTE</a:t>
              </a:r>
            </a:p>
            <a:p>
              <a:pPr algn="ctr"/>
              <a:r>
                <a:rPr lang="en-US" sz="1200" b="1" dirty="0"/>
                <a:t>(NMS)</a:t>
              </a:r>
              <a:endParaRPr lang="pt-BR" sz="1200" b="1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844056" y="3061147"/>
            <a:ext cx="1354629" cy="2201773"/>
            <a:chOff x="1066098" y="2763937"/>
            <a:chExt cx="1354629" cy="2201773"/>
          </a:xfrm>
          <a:solidFill>
            <a:schemeClr val="bg1"/>
          </a:solidFill>
        </p:grpSpPr>
        <p:sp>
          <p:nvSpPr>
            <p:cNvPr id="26" name="Retângulo 25"/>
            <p:cNvSpPr/>
            <p:nvPr/>
          </p:nvSpPr>
          <p:spPr>
            <a:xfrm>
              <a:off x="1066098" y="2763937"/>
              <a:ext cx="1354629" cy="22017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1066098" y="3212432"/>
              <a:ext cx="1343197" cy="37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1066098" y="3626961"/>
              <a:ext cx="1343197" cy="37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1066098" y="4059009"/>
              <a:ext cx="1343197" cy="37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1066098" y="4559289"/>
              <a:ext cx="1343197" cy="377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aixaDeTexto 30"/>
          <p:cNvSpPr txBox="1"/>
          <p:nvPr/>
        </p:nvSpPr>
        <p:spPr>
          <a:xfrm>
            <a:off x="3223470" y="3573955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SNMP</a:t>
            </a:r>
            <a:endParaRPr lang="pt-BR" sz="12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276104" y="3989741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UDP</a:t>
            </a:r>
            <a:endParaRPr lang="pt-BR" sz="12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348112" y="4438051"/>
            <a:ext cx="330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IP</a:t>
            </a:r>
            <a:endParaRPr lang="pt-BR" sz="12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3254054" y="4942107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LINK</a:t>
            </a:r>
            <a:endParaRPr lang="pt-BR" sz="1200" dirty="0"/>
          </a:p>
        </p:txBody>
      </p:sp>
      <p:sp>
        <p:nvSpPr>
          <p:cNvPr id="35" name="Retângulo 34"/>
          <p:cNvSpPr/>
          <p:nvPr/>
        </p:nvSpPr>
        <p:spPr>
          <a:xfrm>
            <a:off x="2855488" y="3061147"/>
            <a:ext cx="1343197" cy="4484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2991510" y="3037022"/>
            <a:ext cx="112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AGENTE SNMP</a:t>
            </a:r>
          </a:p>
          <a:p>
            <a:pPr algn="ctr"/>
            <a:r>
              <a:rPr lang="en-US" sz="1200" b="1" dirty="0"/>
              <a:t>(MIB CCN)</a:t>
            </a:r>
            <a:endParaRPr lang="pt-BR" sz="1200" b="1" dirty="0"/>
          </a:p>
        </p:txBody>
      </p:sp>
      <p:cxnSp>
        <p:nvCxnSpPr>
          <p:cNvPr id="37" name="Conector angulado 36"/>
          <p:cNvCxnSpPr>
            <a:stCxn id="20" idx="2"/>
            <a:endCxn id="26" idx="2"/>
          </p:cNvCxnSpPr>
          <p:nvPr/>
        </p:nvCxnSpPr>
        <p:spPr>
          <a:xfrm rot="16200000" flipH="1">
            <a:off x="2441251" y="4182800"/>
            <a:ext cx="12700" cy="2160240"/>
          </a:xfrm>
          <a:prstGeom prst="bentConnector3">
            <a:avLst>
              <a:gd name="adj1" fmla="val 180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 37"/>
          <p:cNvSpPr/>
          <p:nvPr/>
        </p:nvSpPr>
        <p:spPr>
          <a:xfrm>
            <a:off x="2123976" y="3696127"/>
            <a:ext cx="6880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200" b="1" dirty="0">
                <a:solidFill>
                  <a:srgbClr val="000000"/>
                </a:solidFill>
              </a:rPr>
              <a:t>TRAPs</a:t>
            </a:r>
            <a:endParaRPr lang="pt-BR" sz="1200" b="1" dirty="0">
              <a:solidFill>
                <a:srgbClr val="000000"/>
              </a:solidFill>
            </a:endParaRPr>
          </a:p>
        </p:txBody>
      </p:sp>
      <p:cxnSp>
        <p:nvCxnSpPr>
          <p:cNvPr id="39" name="Conector reto 38"/>
          <p:cNvCxnSpPr/>
          <p:nvPr/>
        </p:nvCxnSpPr>
        <p:spPr>
          <a:xfrm>
            <a:off x="4157262" y="4856499"/>
            <a:ext cx="3155846" cy="944"/>
          </a:xfrm>
          <a:prstGeom prst="lin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ixaDeTexto 39"/>
          <p:cNvSpPr txBox="1"/>
          <p:nvPr/>
        </p:nvSpPr>
        <p:spPr>
          <a:xfrm>
            <a:off x="5292328" y="4933355"/>
            <a:ext cx="971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LINK/FACE</a:t>
            </a:r>
            <a:endParaRPr lang="pt-BR" sz="1200" dirty="0"/>
          </a:p>
        </p:txBody>
      </p:sp>
      <p:sp>
        <p:nvSpPr>
          <p:cNvPr id="41" name="Retângulo 40"/>
          <p:cNvSpPr/>
          <p:nvPr/>
        </p:nvSpPr>
        <p:spPr>
          <a:xfrm>
            <a:off x="2844056" y="2608876"/>
            <a:ext cx="4469052" cy="452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4284216" y="2688015"/>
            <a:ext cx="1849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MAPEAMENTO - TRAP</a:t>
            </a:r>
            <a:endParaRPr lang="pt-BR" sz="1200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666055" y="2513802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SERVIDOR</a:t>
            </a:r>
          </a:p>
          <a:p>
            <a:pPr algn="ctr"/>
            <a:r>
              <a:rPr lang="en-US" sz="1400" dirty="0"/>
              <a:t>DE GERÊNCIA</a:t>
            </a:r>
            <a:endParaRPr lang="pt-BR" sz="1400" dirty="0"/>
          </a:p>
        </p:txBody>
      </p:sp>
      <p:cxnSp>
        <p:nvCxnSpPr>
          <p:cNvPr id="44" name="Conector reto 43"/>
          <p:cNvCxnSpPr/>
          <p:nvPr/>
        </p:nvCxnSpPr>
        <p:spPr>
          <a:xfrm>
            <a:off x="7610107" y="3052410"/>
            <a:ext cx="1343197" cy="3776"/>
          </a:xfrm>
          <a:prstGeom prst="lin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7610107" y="4832374"/>
            <a:ext cx="1343197" cy="3776"/>
          </a:xfrm>
          <a:prstGeom prst="lin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/>
          <p:nvPr/>
        </p:nvSpPr>
        <p:spPr>
          <a:xfrm>
            <a:off x="7849428" y="4917982"/>
            <a:ext cx="971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LINK/FACE</a:t>
            </a:r>
            <a:endParaRPr lang="pt-BR" sz="1200" dirty="0"/>
          </a:p>
        </p:txBody>
      </p:sp>
      <p:sp>
        <p:nvSpPr>
          <p:cNvPr id="47" name="Retângulo 46"/>
          <p:cNvSpPr/>
          <p:nvPr/>
        </p:nvSpPr>
        <p:spPr>
          <a:xfrm>
            <a:off x="7610108" y="2603915"/>
            <a:ext cx="1340732" cy="4484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7682115" y="2700937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AGENTE CCN</a:t>
            </a:r>
            <a:endParaRPr lang="pt-BR" sz="1200" b="1" dirty="0"/>
          </a:p>
        </p:txBody>
      </p:sp>
      <p:cxnSp>
        <p:nvCxnSpPr>
          <p:cNvPr id="49" name="Conector angulado 48"/>
          <p:cNvCxnSpPr>
            <a:cxnSpLocks/>
            <a:stCxn id="9" idx="2"/>
            <a:endCxn id="7" idx="2"/>
          </p:cNvCxnSpPr>
          <p:nvPr/>
        </p:nvCxnSpPr>
        <p:spPr>
          <a:xfrm rot="5400000" flipH="1" flipV="1">
            <a:off x="6995662" y="3978317"/>
            <a:ext cx="24125" cy="2545081"/>
          </a:xfrm>
          <a:prstGeom prst="bentConnector3">
            <a:avLst>
              <a:gd name="adj1" fmla="val -94756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49"/>
          <p:cNvSpPr txBox="1"/>
          <p:nvPr/>
        </p:nvSpPr>
        <p:spPr>
          <a:xfrm>
            <a:off x="7793930" y="2276872"/>
            <a:ext cx="992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NÓ CCN</a:t>
            </a:r>
            <a:endParaRPr lang="pt-BR" sz="1600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4214159" y="2276872"/>
            <a:ext cx="1728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CCN</a:t>
            </a:r>
            <a:endParaRPr lang="pt-BR" sz="1400" dirty="0"/>
          </a:p>
        </p:txBody>
      </p:sp>
      <p:sp>
        <p:nvSpPr>
          <p:cNvPr id="52" name="Retângulo de cantos arredondados 51"/>
          <p:cNvSpPr/>
          <p:nvPr/>
        </p:nvSpPr>
        <p:spPr>
          <a:xfrm>
            <a:off x="4236201" y="3538820"/>
            <a:ext cx="884044" cy="577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4274491" y="3613086"/>
            <a:ext cx="855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Subscriber</a:t>
            </a:r>
          </a:p>
          <a:p>
            <a:pPr algn="ctr"/>
            <a:r>
              <a:rPr lang="en-US" sz="1200" b="1" dirty="0"/>
              <a:t>Notify()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4208383" y="3233519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Consumer</a:t>
            </a:r>
            <a:endParaRPr lang="pt-BR" sz="1400" b="1" dirty="0"/>
          </a:p>
        </p:txBody>
      </p:sp>
      <p:sp>
        <p:nvSpPr>
          <p:cNvPr id="55" name="Seta para a direita 54"/>
          <p:cNvSpPr/>
          <p:nvPr/>
        </p:nvSpPr>
        <p:spPr>
          <a:xfrm rot="12488843">
            <a:off x="7061695" y="4062456"/>
            <a:ext cx="800758" cy="16616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682F"/>
              </a:solidFill>
            </a:endParaRPr>
          </a:p>
        </p:txBody>
      </p:sp>
      <p:sp>
        <p:nvSpPr>
          <p:cNvPr id="56" name="Seta para a direita 55"/>
          <p:cNvSpPr/>
          <p:nvPr/>
        </p:nvSpPr>
        <p:spPr>
          <a:xfrm rot="376994">
            <a:off x="5188474" y="3916536"/>
            <a:ext cx="537758" cy="14279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682F"/>
              </a:solidFill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2024602" y="2503350"/>
            <a:ext cx="881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dirty="0" err="1"/>
              <a:t>Cadastro</a:t>
            </a:r>
            <a:endParaRPr lang="en-US" sz="1100" dirty="0"/>
          </a:p>
          <a:p>
            <a:pPr lvl="0" algn="ctr"/>
            <a:r>
              <a:rPr lang="en-US" sz="1100" dirty="0" err="1"/>
              <a:t>Gerente</a:t>
            </a:r>
            <a:r>
              <a:rPr lang="en-US" sz="1100" dirty="0"/>
              <a:t> </a:t>
            </a:r>
          </a:p>
          <a:p>
            <a:pPr lvl="0" algn="ctr"/>
            <a:r>
              <a:rPr lang="en-US" sz="1100" dirty="0"/>
              <a:t>para </a:t>
            </a:r>
            <a:r>
              <a:rPr lang="en-US" sz="1100" dirty="0" err="1"/>
              <a:t>envio</a:t>
            </a:r>
            <a:r>
              <a:rPr lang="en-US" sz="1100" dirty="0"/>
              <a:t> </a:t>
            </a:r>
          </a:p>
          <a:p>
            <a:pPr lvl="0" algn="ctr"/>
            <a:r>
              <a:rPr lang="en-US" sz="1100" dirty="0"/>
              <a:t>de Traps</a:t>
            </a:r>
            <a:endParaRPr lang="pt-BR" sz="1100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2263702" y="2244934"/>
            <a:ext cx="43633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/>
              <a:t>1</a:t>
            </a:r>
            <a:r>
              <a:rPr lang="en-US" sz="1600" dirty="0"/>
              <a:t>)</a:t>
            </a:r>
            <a:endParaRPr lang="pt-BR" sz="1600" dirty="0"/>
          </a:p>
        </p:txBody>
      </p:sp>
      <p:sp>
        <p:nvSpPr>
          <p:cNvPr id="59" name="CaixaDeTexto 58"/>
          <p:cNvSpPr txBox="1"/>
          <p:nvPr/>
        </p:nvSpPr>
        <p:spPr>
          <a:xfrm>
            <a:off x="7596584" y="3109030"/>
            <a:ext cx="11432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Publicação</a:t>
            </a:r>
            <a:r>
              <a:rPr lang="en-US" sz="1100" dirty="0"/>
              <a:t> dos</a:t>
            </a:r>
          </a:p>
          <a:p>
            <a:r>
              <a:rPr lang="en-US" sz="1100" dirty="0"/>
              <a:t> </a:t>
            </a:r>
            <a:r>
              <a:rPr lang="en-US" sz="1100" dirty="0" err="1"/>
              <a:t>eventos</a:t>
            </a:r>
            <a:r>
              <a:rPr lang="en-US" sz="1100" dirty="0"/>
              <a:t>  </a:t>
            </a:r>
          </a:p>
          <a:p>
            <a:r>
              <a:rPr lang="en-US" sz="1100" dirty="0"/>
              <a:t>“</a:t>
            </a:r>
            <a:r>
              <a:rPr lang="en-US" sz="1100" b="1" dirty="0" err="1"/>
              <a:t>linkUP</a:t>
            </a:r>
            <a:r>
              <a:rPr lang="en-US" sz="1100" dirty="0" err="1"/>
              <a:t>”e</a:t>
            </a:r>
            <a:r>
              <a:rPr lang="en-US" sz="1100" dirty="0"/>
              <a:t>/</a:t>
            </a:r>
            <a:r>
              <a:rPr lang="en-US" sz="1100" dirty="0" err="1"/>
              <a:t>ou</a:t>
            </a:r>
            <a:r>
              <a:rPr lang="en-US" sz="1100" dirty="0"/>
              <a:t> </a:t>
            </a:r>
          </a:p>
          <a:p>
            <a:r>
              <a:rPr lang="en-US" sz="1100" dirty="0"/>
              <a:t>“</a:t>
            </a:r>
            <a:r>
              <a:rPr lang="en-US" sz="1100" b="1" dirty="0" err="1"/>
              <a:t>linkDown</a:t>
            </a:r>
            <a:r>
              <a:rPr lang="en-US" sz="1100" dirty="0"/>
              <a:t>”</a:t>
            </a:r>
            <a:endParaRPr lang="pt-BR" sz="1100" dirty="0"/>
          </a:p>
        </p:txBody>
      </p:sp>
      <p:sp>
        <p:nvSpPr>
          <p:cNvPr id="60" name="CaixaDeTexto 59"/>
          <p:cNvSpPr txBox="1"/>
          <p:nvPr/>
        </p:nvSpPr>
        <p:spPr>
          <a:xfrm>
            <a:off x="5217115" y="3288760"/>
            <a:ext cx="442750" cy="369332"/>
          </a:xfrm>
          <a:prstGeom prst="rect">
            <a:avLst/>
          </a:prstGeom>
          <a:solidFill>
            <a:srgbClr val="FFFF99">
              <a:alpha val="29804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212208" y="4067200"/>
            <a:ext cx="17139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/>
              <a:t>Interesse</a:t>
            </a:r>
            <a:r>
              <a:rPr lang="en-US" sz="1000" dirty="0"/>
              <a:t> </a:t>
            </a:r>
            <a:r>
              <a:rPr lang="en-US" sz="1000" dirty="0" err="1"/>
              <a:t>ou</a:t>
            </a:r>
            <a:r>
              <a:rPr lang="en-US" sz="1000" dirty="0"/>
              <a:t>  </a:t>
            </a:r>
            <a:r>
              <a:rPr lang="en-US" sz="1000" dirty="0" err="1"/>
              <a:t>desinteresse</a:t>
            </a:r>
            <a:r>
              <a:rPr lang="en-US" sz="1000" dirty="0"/>
              <a:t> </a:t>
            </a:r>
          </a:p>
          <a:p>
            <a:pPr algn="ctr"/>
            <a:r>
              <a:rPr lang="en-US" sz="1000" dirty="0" err="1"/>
              <a:t>nos</a:t>
            </a:r>
            <a:r>
              <a:rPr lang="en-US" sz="1000" dirty="0"/>
              <a:t> </a:t>
            </a:r>
            <a:r>
              <a:rPr lang="en-US" sz="1000" dirty="0" err="1"/>
              <a:t>eventos</a:t>
            </a:r>
            <a:r>
              <a:rPr lang="en-US" sz="1000" dirty="0"/>
              <a:t>  “</a:t>
            </a:r>
            <a:r>
              <a:rPr lang="en-US" sz="1000" b="1" dirty="0" err="1"/>
              <a:t>linkUP</a:t>
            </a:r>
            <a:r>
              <a:rPr lang="en-US" sz="1000" dirty="0"/>
              <a:t>”</a:t>
            </a:r>
          </a:p>
          <a:p>
            <a:pPr algn="ctr"/>
            <a:r>
              <a:rPr lang="en-US" sz="1000" dirty="0"/>
              <a:t>e/</a:t>
            </a:r>
            <a:r>
              <a:rPr lang="en-US" sz="1000" dirty="0" err="1"/>
              <a:t>ou</a:t>
            </a:r>
            <a:r>
              <a:rPr lang="en-US" sz="1000" dirty="0"/>
              <a:t> “</a:t>
            </a:r>
            <a:r>
              <a:rPr lang="en-US" sz="1000" b="1" dirty="0" err="1"/>
              <a:t>linkDown</a:t>
            </a:r>
            <a:r>
              <a:rPr lang="en-US" sz="1000" dirty="0"/>
              <a:t>”</a:t>
            </a:r>
            <a:endParaRPr lang="pt-BR" sz="1000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4466831" y="6061358"/>
            <a:ext cx="3276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err="1"/>
              <a:t>Notificação</a:t>
            </a:r>
            <a:r>
              <a:rPr lang="en-US" sz="1000" dirty="0"/>
              <a:t> </a:t>
            </a:r>
            <a:r>
              <a:rPr lang="en-US" sz="1000" dirty="0" err="1"/>
              <a:t>indireta</a:t>
            </a:r>
            <a:r>
              <a:rPr lang="en-US" sz="1000" dirty="0"/>
              <a:t> dos </a:t>
            </a:r>
            <a:r>
              <a:rPr lang="en-US" sz="1000" dirty="0" err="1"/>
              <a:t>Eventos</a:t>
            </a:r>
            <a:r>
              <a:rPr lang="en-US" sz="1000" dirty="0"/>
              <a:t> “</a:t>
            </a:r>
            <a:r>
              <a:rPr lang="en-US" sz="1000" b="1" dirty="0" err="1"/>
              <a:t>linkUP</a:t>
            </a:r>
            <a:r>
              <a:rPr lang="en-US" sz="1000" dirty="0"/>
              <a:t>” e/</a:t>
            </a:r>
            <a:r>
              <a:rPr lang="en-US" sz="1000" dirty="0" err="1"/>
              <a:t>ou</a:t>
            </a:r>
            <a:r>
              <a:rPr lang="en-US" sz="1000" dirty="0"/>
              <a:t> “</a:t>
            </a:r>
            <a:r>
              <a:rPr lang="en-US" sz="1000" b="1" dirty="0" err="1"/>
              <a:t>linkDown</a:t>
            </a:r>
            <a:r>
              <a:rPr lang="en-US" sz="1000" dirty="0"/>
              <a:t>”</a:t>
            </a:r>
          </a:p>
          <a:p>
            <a:pPr algn="ctr"/>
            <a:r>
              <a:rPr lang="en-US" sz="1000" dirty="0"/>
              <a:t>(from Publisher to Subscriber)</a:t>
            </a:r>
            <a:endParaRPr lang="pt-BR" sz="1000" dirty="0"/>
          </a:p>
        </p:txBody>
      </p:sp>
      <p:cxnSp>
        <p:nvCxnSpPr>
          <p:cNvPr id="64" name="Conector de seta reta 63"/>
          <p:cNvCxnSpPr/>
          <p:nvPr/>
        </p:nvCxnSpPr>
        <p:spPr>
          <a:xfrm flipV="1">
            <a:off x="4239503" y="5990494"/>
            <a:ext cx="3660459" cy="2092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/>
          <p:nvPr/>
        </p:nvCxnSpPr>
        <p:spPr>
          <a:xfrm>
            <a:off x="4180520" y="3675781"/>
            <a:ext cx="39308" cy="277755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/>
          <p:cNvSpPr txBox="1"/>
          <p:nvPr/>
        </p:nvSpPr>
        <p:spPr>
          <a:xfrm>
            <a:off x="5897766" y="5629310"/>
            <a:ext cx="43633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/>
              <a:t>4</a:t>
            </a:r>
            <a:r>
              <a:rPr lang="en-US" sz="1600" dirty="0"/>
              <a:t>)</a:t>
            </a:r>
            <a:endParaRPr lang="pt-BR" sz="1600" dirty="0"/>
          </a:p>
        </p:txBody>
      </p:sp>
      <p:sp>
        <p:nvSpPr>
          <p:cNvPr id="67" name="CaixaDeTexto 66"/>
          <p:cNvSpPr txBox="1"/>
          <p:nvPr/>
        </p:nvSpPr>
        <p:spPr>
          <a:xfrm>
            <a:off x="2225358" y="3953381"/>
            <a:ext cx="43633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/>
              <a:t>5</a:t>
            </a:r>
            <a:r>
              <a:rPr lang="en-US" sz="1600" dirty="0"/>
              <a:t>)</a:t>
            </a:r>
            <a:endParaRPr lang="pt-BR" sz="1600" dirty="0"/>
          </a:p>
        </p:txBody>
      </p:sp>
      <p:sp>
        <p:nvSpPr>
          <p:cNvPr id="69" name="Retângulo de cantos arredondados 68"/>
          <p:cNvSpPr/>
          <p:nvPr/>
        </p:nvSpPr>
        <p:spPr>
          <a:xfrm>
            <a:off x="7885984" y="4115260"/>
            <a:ext cx="884044" cy="5779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CaixaDeTexto 69"/>
          <p:cNvSpPr txBox="1"/>
          <p:nvPr/>
        </p:nvSpPr>
        <p:spPr>
          <a:xfrm>
            <a:off x="7935110" y="4261158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Publisher</a:t>
            </a:r>
          </a:p>
        </p:txBody>
      </p:sp>
      <p:cxnSp>
        <p:nvCxnSpPr>
          <p:cNvPr id="72" name="Conector reto 71"/>
          <p:cNvCxnSpPr/>
          <p:nvPr/>
        </p:nvCxnSpPr>
        <p:spPr>
          <a:xfrm>
            <a:off x="7885984" y="3881373"/>
            <a:ext cx="37940" cy="258127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tângulo de cantos arredondados 73"/>
          <p:cNvSpPr/>
          <p:nvPr/>
        </p:nvSpPr>
        <p:spPr>
          <a:xfrm>
            <a:off x="5868570" y="3132037"/>
            <a:ext cx="1099873" cy="13672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5" name="CaixaDeTexto 74"/>
          <p:cNvSpPr txBox="1"/>
          <p:nvPr/>
        </p:nvSpPr>
        <p:spPr>
          <a:xfrm>
            <a:off x="5947446" y="3151643"/>
            <a:ext cx="942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Notification</a:t>
            </a:r>
          </a:p>
          <a:p>
            <a:pPr algn="ctr"/>
            <a:r>
              <a:rPr lang="en-US" sz="1200" b="1" dirty="0"/>
              <a:t>Service</a:t>
            </a:r>
            <a:endParaRPr lang="pt-BR" sz="1200" b="1" dirty="0"/>
          </a:p>
        </p:txBody>
      </p:sp>
      <p:sp>
        <p:nvSpPr>
          <p:cNvPr id="76" name="Elipse 75"/>
          <p:cNvSpPr/>
          <p:nvPr/>
        </p:nvSpPr>
        <p:spPr>
          <a:xfrm>
            <a:off x="5756391" y="3541296"/>
            <a:ext cx="234392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/>
          <p:cNvSpPr/>
          <p:nvPr/>
        </p:nvSpPr>
        <p:spPr>
          <a:xfrm>
            <a:off x="5770352" y="3901336"/>
            <a:ext cx="234392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Elipse 77"/>
          <p:cNvSpPr/>
          <p:nvPr/>
        </p:nvSpPr>
        <p:spPr>
          <a:xfrm>
            <a:off x="6844488" y="3757320"/>
            <a:ext cx="234392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CaixaDeTexto 78"/>
          <p:cNvSpPr txBox="1"/>
          <p:nvPr/>
        </p:nvSpPr>
        <p:spPr>
          <a:xfrm>
            <a:off x="5906842" y="368531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Subscribe</a:t>
            </a:r>
            <a:endParaRPr lang="pt-BR" sz="1000" b="1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5891242" y="4087163"/>
            <a:ext cx="8402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Unsubscribe</a:t>
            </a:r>
            <a:endParaRPr lang="pt-BR" sz="1000" b="1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6318990" y="3872080"/>
            <a:ext cx="5966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Notify()</a:t>
            </a:r>
            <a:endParaRPr lang="pt-BR" sz="1000" b="1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7897728" y="3841303"/>
            <a:ext cx="860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Producer</a:t>
            </a:r>
            <a:endParaRPr lang="pt-BR" sz="1400" b="1" dirty="0"/>
          </a:p>
        </p:txBody>
      </p:sp>
      <p:sp>
        <p:nvSpPr>
          <p:cNvPr id="83" name="Seta para a direita 82"/>
          <p:cNvSpPr/>
          <p:nvPr/>
        </p:nvSpPr>
        <p:spPr>
          <a:xfrm rot="10800000">
            <a:off x="1867649" y="3574839"/>
            <a:ext cx="1105469" cy="17434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682F"/>
              </a:solidFill>
            </a:endParaRPr>
          </a:p>
        </p:txBody>
      </p:sp>
      <p:cxnSp>
        <p:nvCxnSpPr>
          <p:cNvPr id="84" name="Conector de seta reta 83"/>
          <p:cNvCxnSpPr>
            <a:stCxn id="35" idx="1"/>
          </p:cNvCxnSpPr>
          <p:nvPr/>
        </p:nvCxnSpPr>
        <p:spPr>
          <a:xfrm flipH="1">
            <a:off x="2038445" y="3285395"/>
            <a:ext cx="817043" cy="11273"/>
          </a:xfrm>
          <a:prstGeom prst="straightConnector1">
            <a:avLst/>
          </a:prstGeom>
          <a:ln w="38100"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eta para a direita 84"/>
          <p:cNvSpPr/>
          <p:nvPr/>
        </p:nvSpPr>
        <p:spPr>
          <a:xfrm rot="10800000">
            <a:off x="5122234" y="4621198"/>
            <a:ext cx="684479" cy="1676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682F"/>
              </a:solidFill>
            </a:endParaRPr>
          </a:p>
        </p:txBody>
      </p:sp>
      <p:sp>
        <p:nvSpPr>
          <p:cNvPr id="86" name="Retângulo 85"/>
          <p:cNvSpPr/>
          <p:nvPr/>
        </p:nvSpPr>
        <p:spPr>
          <a:xfrm>
            <a:off x="5788506" y="4549190"/>
            <a:ext cx="655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00" dirty="0" err="1"/>
              <a:t>Notifica</a:t>
            </a:r>
            <a:endParaRPr lang="pt-BR" sz="1100" dirty="0"/>
          </a:p>
        </p:txBody>
      </p:sp>
      <p:sp>
        <p:nvSpPr>
          <p:cNvPr id="87" name="Seta para a direita 86"/>
          <p:cNvSpPr/>
          <p:nvPr/>
        </p:nvSpPr>
        <p:spPr>
          <a:xfrm rot="20777342">
            <a:off x="5177357" y="3656985"/>
            <a:ext cx="537758" cy="14279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682F"/>
              </a:solidFill>
            </a:endParaRPr>
          </a:p>
        </p:txBody>
      </p:sp>
      <p:sp>
        <p:nvSpPr>
          <p:cNvPr id="88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 operação "TRAP" do SNMP para CCN</a:t>
            </a:r>
          </a:p>
        </p:txBody>
      </p:sp>
      <p:sp>
        <p:nvSpPr>
          <p:cNvPr id="89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800" dirty="0"/>
              <a:t>Uso do “</a:t>
            </a:r>
            <a:r>
              <a:rPr lang="pt-BR" sz="2800" dirty="0" err="1"/>
              <a:t>Publish</a:t>
            </a:r>
            <a:r>
              <a:rPr lang="pt-BR" sz="2800" dirty="0"/>
              <a:t>/</a:t>
            </a:r>
            <a:r>
              <a:rPr lang="pt-BR" sz="2800" dirty="0" err="1"/>
              <a:t>Subscribe</a:t>
            </a:r>
            <a:r>
              <a:rPr lang="pt-BR" sz="2800" dirty="0"/>
              <a:t>” para mapeamento da TRAP</a:t>
            </a:r>
            <a:endParaRPr lang="pt-BR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532273"/>
      </p:ext>
    </p:extLst>
  </p:cSld>
  <p:clrMapOvr>
    <a:masterClrMapping/>
  </p:clrMapOvr>
  <p:transition spd="slow">
    <p:wipe dir="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0" y="3882752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78" y="3472408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46648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539552" y="3235841"/>
            <a:ext cx="115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Host </a:t>
            </a:r>
            <a:r>
              <a:rPr lang="en-US" sz="1400" dirty="0" err="1"/>
              <a:t>Gerente</a:t>
            </a:r>
            <a:endParaRPr lang="en-US" sz="1400" dirty="0"/>
          </a:p>
          <a:p>
            <a:pPr algn="r"/>
            <a:r>
              <a:rPr lang="en-US" sz="1400" b="1" dirty="0"/>
              <a:t>PRINCIPAL</a:t>
            </a:r>
            <a:endParaRPr lang="pt-BR" sz="1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48851" y="4170784"/>
            <a:ext cx="115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Host </a:t>
            </a:r>
            <a:r>
              <a:rPr lang="en-US" sz="1400" dirty="0" err="1"/>
              <a:t>Gerente</a:t>
            </a:r>
            <a:endParaRPr lang="en-US" sz="1400" dirty="0"/>
          </a:p>
          <a:p>
            <a:pPr algn="r"/>
            <a:r>
              <a:rPr lang="en-US" sz="1400" b="1" dirty="0"/>
              <a:t>BACKUP</a:t>
            </a:r>
            <a:endParaRPr lang="pt-BR" sz="14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2335280" y="3403848"/>
            <a:ext cx="6557200" cy="936104"/>
            <a:chOff x="2335280" y="3403848"/>
            <a:chExt cx="6557200" cy="936104"/>
          </a:xfrm>
        </p:grpSpPr>
        <p:cxnSp>
          <p:nvCxnSpPr>
            <p:cNvPr id="7" name="Conector reto 6"/>
            <p:cNvCxnSpPr>
              <a:stCxn id="8" idx="3"/>
              <a:endCxn id="9" idx="2"/>
            </p:cNvCxnSpPr>
            <p:nvPr/>
          </p:nvCxnSpPr>
          <p:spPr>
            <a:xfrm flipV="1">
              <a:off x="4567528" y="3924241"/>
              <a:ext cx="1410215" cy="53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upo 1"/>
            <p:cNvGrpSpPr/>
            <p:nvPr/>
          </p:nvGrpSpPr>
          <p:grpSpPr>
            <a:xfrm>
              <a:off x="5977743" y="3586110"/>
              <a:ext cx="2914737" cy="684872"/>
              <a:chOff x="5977743" y="3586110"/>
              <a:chExt cx="2914737" cy="684872"/>
            </a:xfrm>
          </p:grpSpPr>
          <p:sp>
            <p:nvSpPr>
              <p:cNvPr id="9" name="Elipse 8"/>
              <p:cNvSpPr/>
              <p:nvPr/>
            </p:nvSpPr>
            <p:spPr>
              <a:xfrm>
                <a:off x="5977743" y="3586110"/>
                <a:ext cx="724552" cy="67626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6040621" y="3674859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NE1</a:t>
                </a:r>
              </a:p>
              <a:p>
                <a:pPr algn="ctr"/>
                <a:r>
                  <a:rPr lang="en-US" sz="1400" dirty="0"/>
                  <a:t>CCN</a:t>
                </a:r>
              </a:p>
            </p:txBody>
          </p:sp>
          <p:cxnSp>
            <p:nvCxnSpPr>
              <p:cNvPr id="11" name="Conector reto 10"/>
              <p:cNvCxnSpPr>
                <a:stCxn id="9" idx="6"/>
              </p:cNvCxnSpPr>
              <p:nvPr/>
            </p:nvCxnSpPr>
            <p:spPr>
              <a:xfrm>
                <a:off x="6702295" y="3924241"/>
                <a:ext cx="148806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Elipse 12"/>
              <p:cNvSpPr/>
              <p:nvPr/>
            </p:nvSpPr>
            <p:spPr>
              <a:xfrm>
                <a:off x="8167928" y="3594720"/>
                <a:ext cx="724552" cy="67626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8230806" y="3683469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NE2</a:t>
                </a:r>
              </a:p>
              <a:p>
                <a:pPr algn="ctr"/>
                <a:r>
                  <a:rPr lang="en-US" sz="1400" dirty="0"/>
                  <a:t>CCN</a:t>
                </a:r>
              </a:p>
            </p:txBody>
          </p:sp>
        </p:grpSp>
        <p:cxnSp>
          <p:nvCxnSpPr>
            <p:cNvPr id="17" name="Conector reto 16"/>
            <p:cNvCxnSpPr>
              <a:stCxn id="8" idx="1"/>
              <a:endCxn id="12" idx="3"/>
            </p:cNvCxnSpPr>
            <p:nvPr/>
          </p:nvCxnSpPr>
          <p:spPr>
            <a:xfrm flipH="1" flipV="1">
              <a:off x="2358430" y="3403848"/>
              <a:ext cx="1542348" cy="525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>
              <a:stCxn id="8" idx="1"/>
              <a:endCxn id="6" idx="3"/>
            </p:cNvCxnSpPr>
            <p:nvPr/>
          </p:nvCxnSpPr>
          <p:spPr>
            <a:xfrm flipH="1">
              <a:off x="2335280" y="3929608"/>
              <a:ext cx="1565498" cy="41034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tângulo 18"/>
          <p:cNvSpPr/>
          <p:nvPr/>
        </p:nvSpPr>
        <p:spPr>
          <a:xfrm>
            <a:off x="2195736" y="2730624"/>
            <a:ext cx="1778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 err="1"/>
              <a:t>Cadastro</a:t>
            </a:r>
            <a:r>
              <a:rPr lang="en-US" sz="1200" dirty="0"/>
              <a:t> dos </a:t>
            </a:r>
            <a:r>
              <a:rPr lang="en-US" sz="1200" dirty="0" err="1"/>
              <a:t>Gerentes</a:t>
            </a:r>
            <a:r>
              <a:rPr lang="en-US" sz="1200" dirty="0"/>
              <a:t> </a:t>
            </a:r>
          </a:p>
          <a:p>
            <a:pPr lvl="0" algn="ctr"/>
            <a:r>
              <a:rPr lang="en-US" sz="1200" dirty="0"/>
              <a:t>para </a:t>
            </a:r>
            <a:r>
              <a:rPr lang="en-US" sz="1200" dirty="0" err="1"/>
              <a:t>envio</a:t>
            </a:r>
            <a:r>
              <a:rPr lang="en-US" sz="1200" dirty="0"/>
              <a:t>  de Traps</a:t>
            </a:r>
            <a:endParaRPr lang="pt-BR" sz="12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599173" y="3018656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039543" y="5301208"/>
            <a:ext cx="7906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“</a:t>
            </a:r>
            <a:r>
              <a:rPr lang="en-US" sz="1600" b="1" dirty="0"/>
              <a:t>Sub-</a:t>
            </a:r>
            <a:r>
              <a:rPr lang="en-US" sz="1600" b="1" dirty="0" err="1"/>
              <a:t>agente</a:t>
            </a:r>
            <a:r>
              <a:rPr lang="en-US" sz="1600" dirty="0"/>
              <a:t>” do Gateway SNMP </a:t>
            </a:r>
            <a:r>
              <a:rPr lang="en-US" sz="1600" dirty="0" err="1"/>
              <a:t>cadastra</a:t>
            </a:r>
            <a:r>
              <a:rPr lang="en-US" sz="1600" dirty="0"/>
              <a:t>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Servidores</a:t>
            </a:r>
            <a:r>
              <a:rPr lang="en-US" sz="1600" dirty="0"/>
              <a:t> (NMS) que </a:t>
            </a:r>
            <a:r>
              <a:rPr lang="en-US" sz="1600" dirty="0" err="1"/>
              <a:t>receberão</a:t>
            </a:r>
            <a:r>
              <a:rPr lang="en-US" sz="1600" dirty="0"/>
              <a:t> as TRAPs.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H="1" flipV="1">
            <a:off x="2555776" y="3235841"/>
            <a:ext cx="1273205" cy="447628"/>
          </a:xfrm>
          <a:prstGeom prst="straightConnector1">
            <a:avLst/>
          </a:prstGeom>
          <a:ln w="28575">
            <a:solidFill>
              <a:srgbClr val="00682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2483768" y="4134780"/>
            <a:ext cx="1345002" cy="396044"/>
          </a:xfrm>
          <a:prstGeom prst="straightConnector1">
            <a:avLst/>
          </a:prstGeom>
          <a:ln w="28575">
            <a:solidFill>
              <a:srgbClr val="00682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23"/>
          <p:cNvSpPr/>
          <p:nvPr/>
        </p:nvSpPr>
        <p:spPr>
          <a:xfrm>
            <a:off x="3804676" y="4467591"/>
            <a:ext cx="884044" cy="351265"/>
          </a:xfrm>
          <a:prstGeom prst="roundRect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3791629" y="4501642"/>
            <a:ext cx="904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Sub-</a:t>
            </a:r>
            <a:r>
              <a:rPr lang="en-US" sz="1200" b="1" dirty="0" err="1"/>
              <a:t>agente</a:t>
            </a:r>
            <a:endParaRPr lang="en-US" sz="1200" b="1" dirty="0"/>
          </a:p>
        </p:txBody>
      </p:sp>
      <p:sp>
        <p:nvSpPr>
          <p:cNvPr id="28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 operação "TRAP" do SNMP para CCN</a:t>
            </a:r>
          </a:p>
        </p:txBody>
      </p:sp>
      <p:sp>
        <p:nvSpPr>
          <p:cNvPr id="29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TRAP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149017"/>
      </p:ext>
    </p:extLst>
  </p:cSld>
  <p:clrMapOvr>
    <a:masterClrMapping/>
  </p:clrMapOvr>
  <p:transition spd="slow">
    <p:wipe dir="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4579112" y="3093060"/>
            <a:ext cx="1473092" cy="504056"/>
            <a:chOff x="3919457" y="3284984"/>
            <a:chExt cx="1473092" cy="504056"/>
          </a:xfrm>
        </p:grpSpPr>
        <p:cxnSp>
          <p:nvCxnSpPr>
            <p:cNvPr id="16" name="Conector reto 15"/>
            <p:cNvCxnSpPr/>
            <p:nvPr/>
          </p:nvCxnSpPr>
          <p:spPr>
            <a:xfrm>
              <a:off x="4624563" y="3284984"/>
              <a:ext cx="767986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3919457" y="3284984"/>
              <a:ext cx="705106" cy="48160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/>
          <p:cNvGrpSpPr/>
          <p:nvPr/>
        </p:nvGrpSpPr>
        <p:grpSpPr>
          <a:xfrm>
            <a:off x="6671815" y="3093060"/>
            <a:ext cx="1473092" cy="504056"/>
            <a:chOff x="3919457" y="3284984"/>
            <a:chExt cx="1473092" cy="504056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4624563" y="3284984"/>
              <a:ext cx="767986" cy="5040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3919457" y="3284984"/>
              <a:ext cx="705106" cy="481604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tângulo 24"/>
          <p:cNvSpPr/>
          <p:nvPr/>
        </p:nvSpPr>
        <p:spPr>
          <a:xfrm>
            <a:off x="4533176" y="2492896"/>
            <a:ext cx="3459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NE1 e </a:t>
            </a:r>
            <a:r>
              <a:rPr lang="en-US" sz="1200" dirty="0" err="1"/>
              <a:t>ou</a:t>
            </a:r>
            <a:r>
              <a:rPr lang="en-US" sz="1200" dirty="0"/>
              <a:t> NE2  </a:t>
            </a:r>
            <a:r>
              <a:rPr lang="en-US" sz="1200" dirty="0" err="1"/>
              <a:t>publicam</a:t>
            </a:r>
            <a:r>
              <a:rPr lang="en-US" sz="1200" dirty="0"/>
              <a:t> a </a:t>
            </a:r>
            <a:r>
              <a:rPr lang="en-US" sz="1200" dirty="0" err="1"/>
              <a:t>notificação</a:t>
            </a:r>
            <a:r>
              <a:rPr lang="en-US" sz="1200" dirty="0"/>
              <a:t> dos </a:t>
            </a:r>
            <a:r>
              <a:rPr lang="en-US" sz="1200" dirty="0" err="1"/>
              <a:t>conteúdos</a:t>
            </a:r>
            <a:endParaRPr lang="en-US" sz="1200" dirty="0"/>
          </a:p>
          <a:p>
            <a:pPr algn="ctr"/>
            <a:r>
              <a:rPr lang="en-US" sz="1200" dirty="0"/>
              <a:t>/</a:t>
            </a:r>
            <a:r>
              <a:rPr lang="en-US" sz="1200" dirty="0" err="1"/>
              <a:t>label_NE</a:t>
            </a:r>
            <a:r>
              <a:rPr lang="en-US" sz="1200" dirty="0"/>
              <a:t>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l</a:t>
            </a:r>
            <a:r>
              <a:rPr lang="en-US" sz="1200" b="1" dirty="0" err="1"/>
              <a:t>inkDow</a:t>
            </a:r>
            <a:r>
              <a:rPr lang="en-US" sz="1200" dirty="0" err="1"/>
              <a:t>n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/</a:t>
            </a:r>
            <a:r>
              <a:rPr lang="en-US" sz="1200" dirty="0" err="1"/>
              <a:t>label_NE</a:t>
            </a:r>
            <a:r>
              <a:rPr lang="en-US" sz="1200" dirty="0"/>
              <a:t>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b="1" dirty="0" err="1"/>
              <a:t>linkUP</a:t>
            </a:r>
            <a:endParaRPr lang="en-US" sz="12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043608" y="5211777"/>
            <a:ext cx="803809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processo</a:t>
            </a:r>
            <a:r>
              <a:rPr lang="en-US" sz="1600" dirty="0"/>
              <a:t> “</a:t>
            </a:r>
            <a:r>
              <a:rPr lang="en-US" sz="1600" b="1" dirty="0"/>
              <a:t>Producer</a:t>
            </a:r>
            <a:r>
              <a:rPr lang="en-US" sz="1600" dirty="0"/>
              <a:t>” (Publisher) </a:t>
            </a:r>
            <a:r>
              <a:rPr lang="en-US" sz="1600" dirty="0" err="1"/>
              <a:t>dentro</a:t>
            </a:r>
            <a:r>
              <a:rPr lang="en-US" sz="1600" dirty="0"/>
              <a:t> do </a:t>
            </a:r>
            <a:r>
              <a:rPr lang="en-US" sz="1600" dirty="0" err="1"/>
              <a:t>nó</a:t>
            </a:r>
            <a:r>
              <a:rPr lang="en-US" sz="1600" dirty="0"/>
              <a:t> CCN, </a:t>
            </a:r>
            <a:r>
              <a:rPr lang="en-US" sz="1600" dirty="0" err="1"/>
              <a:t>publica</a:t>
            </a:r>
            <a:r>
              <a:rPr lang="en-US" sz="1600" dirty="0"/>
              <a:t> a </a:t>
            </a:r>
            <a:r>
              <a:rPr lang="en-US" sz="1600" dirty="0" err="1"/>
              <a:t>notificação</a:t>
            </a:r>
            <a:r>
              <a:rPr lang="en-US" sz="1600" dirty="0"/>
              <a:t> dos </a:t>
            </a:r>
            <a:r>
              <a:rPr lang="en-US" sz="1600" dirty="0" err="1"/>
              <a:t>conteúdos</a:t>
            </a:r>
            <a:r>
              <a:rPr lang="en-US" sz="1600" dirty="0"/>
              <a:t>;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elementos</a:t>
            </a:r>
            <a:r>
              <a:rPr lang="en-US" sz="1600" dirty="0"/>
              <a:t> NE1 e NE2 </a:t>
            </a:r>
            <a:r>
              <a:rPr lang="en-US" sz="1600" dirty="0" err="1"/>
              <a:t>publicam</a:t>
            </a:r>
            <a:r>
              <a:rPr lang="en-US" sz="1600" dirty="0"/>
              <a:t> a </a:t>
            </a:r>
            <a:r>
              <a:rPr lang="en-US" sz="1600" dirty="0" err="1"/>
              <a:t>notificação</a:t>
            </a:r>
            <a:r>
              <a:rPr lang="en-US" sz="1600" dirty="0"/>
              <a:t> dos </a:t>
            </a:r>
            <a:r>
              <a:rPr lang="en-US" sz="1600" dirty="0" err="1"/>
              <a:t>conteúdos</a:t>
            </a:r>
            <a:r>
              <a:rPr lang="en-US" sz="1600" dirty="0"/>
              <a:t> </a:t>
            </a:r>
          </a:p>
          <a:p>
            <a:r>
              <a:rPr lang="en-US" sz="1600" dirty="0"/>
              <a:t>      “/NE1/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b="1" dirty="0" err="1"/>
              <a:t>linkDown</a:t>
            </a:r>
            <a:r>
              <a:rPr lang="en-US" sz="1600" dirty="0"/>
              <a:t>”  e “NE1/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b="1" dirty="0" err="1"/>
              <a:t>linkUP</a:t>
            </a:r>
            <a:r>
              <a:rPr lang="en-US" sz="1600" dirty="0"/>
              <a:t>”, </a:t>
            </a:r>
            <a:r>
              <a:rPr lang="en-US" sz="1600" dirty="0" err="1"/>
              <a:t>que</a:t>
            </a:r>
            <a:r>
              <a:rPr lang="en-US" sz="1600" dirty="0"/>
              <a:t> </a:t>
            </a:r>
            <a:r>
              <a:rPr lang="en-US" sz="1600" dirty="0" err="1"/>
              <a:t>serão</a:t>
            </a:r>
            <a:r>
              <a:rPr lang="en-US" sz="1600" dirty="0"/>
              <a:t> </a:t>
            </a:r>
            <a:r>
              <a:rPr lang="en-US" sz="1600" dirty="0" err="1"/>
              <a:t>utilizado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</a:p>
          <a:p>
            <a:r>
              <a:rPr lang="en-US" sz="1600" dirty="0"/>
              <a:t>       forma de </a:t>
            </a:r>
            <a:r>
              <a:rPr lang="en-US" sz="1600" dirty="0" err="1"/>
              <a:t>eventos</a:t>
            </a:r>
            <a:r>
              <a:rPr lang="en-US" sz="1600" dirty="0"/>
              <a:t>.</a:t>
            </a:r>
          </a:p>
          <a:p>
            <a:endParaRPr lang="en-US" sz="1400" dirty="0"/>
          </a:p>
        </p:txBody>
      </p:sp>
      <p:grpSp>
        <p:nvGrpSpPr>
          <p:cNvPr id="27" name="Grupo 26"/>
          <p:cNvGrpSpPr/>
          <p:nvPr/>
        </p:nvGrpSpPr>
        <p:grpSpPr>
          <a:xfrm>
            <a:off x="8111975" y="4342348"/>
            <a:ext cx="884044" cy="351265"/>
            <a:chOff x="3214965" y="4620967"/>
            <a:chExt cx="884044" cy="351265"/>
          </a:xfrm>
        </p:grpSpPr>
        <p:sp>
          <p:nvSpPr>
            <p:cNvPr id="28" name="Retângulo de cantos arredondados 27"/>
            <p:cNvSpPr/>
            <p:nvPr/>
          </p:nvSpPr>
          <p:spPr>
            <a:xfrm>
              <a:off x="3214965" y="4620967"/>
              <a:ext cx="884044" cy="351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224295" y="4655018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Producer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5904491" y="4358139"/>
            <a:ext cx="884044" cy="351265"/>
            <a:chOff x="3214965" y="4620967"/>
            <a:chExt cx="884044" cy="351265"/>
          </a:xfrm>
        </p:grpSpPr>
        <p:sp>
          <p:nvSpPr>
            <p:cNvPr id="31" name="Retângulo de cantos arredondados 30"/>
            <p:cNvSpPr/>
            <p:nvPr/>
          </p:nvSpPr>
          <p:spPr>
            <a:xfrm>
              <a:off x="3214965" y="4620967"/>
              <a:ext cx="884044" cy="351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3224295" y="4655018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Producer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 operação "TRAP" do SNMP para CCN</a:t>
            </a:r>
          </a:p>
        </p:txBody>
      </p:sp>
      <p:sp>
        <p:nvSpPr>
          <p:cNvPr id="39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TRAP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0" y="3879209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78" y="3468865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43105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ixaDeTexto 36"/>
          <p:cNvSpPr txBox="1"/>
          <p:nvPr/>
        </p:nvSpPr>
        <p:spPr>
          <a:xfrm>
            <a:off x="539552" y="3232298"/>
            <a:ext cx="115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Host </a:t>
            </a:r>
            <a:r>
              <a:rPr lang="en-US" sz="1400" dirty="0" err="1"/>
              <a:t>Gerente</a:t>
            </a:r>
            <a:endParaRPr lang="en-US" sz="1400" dirty="0"/>
          </a:p>
          <a:p>
            <a:pPr algn="r"/>
            <a:r>
              <a:rPr lang="en-US" sz="1400" b="1" dirty="0"/>
              <a:t>PRINCIPAL</a:t>
            </a:r>
            <a:endParaRPr lang="pt-BR" sz="1400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48851" y="4167241"/>
            <a:ext cx="115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Host </a:t>
            </a:r>
            <a:r>
              <a:rPr lang="en-US" sz="1400" dirty="0" err="1"/>
              <a:t>Gerente</a:t>
            </a:r>
            <a:endParaRPr lang="en-US" sz="1400" dirty="0"/>
          </a:p>
          <a:p>
            <a:pPr algn="r"/>
            <a:r>
              <a:rPr lang="en-US" sz="1400" b="1" dirty="0"/>
              <a:t>BACKUP</a:t>
            </a:r>
            <a:endParaRPr lang="pt-BR" sz="14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599173" y="3015113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grpSp>
        <p:nvGrpSpPr>
          <p:cNvPr id="42" name="Grupo 41"/>
          <p:cNvGrpSpPr/>
          <p:nvPr/>
        </p:nvGrpSpPr>
        <p:grpSpPr>
          <a:xfrm>
            <a:off x="2335280" y="3403848"/>
            <a:ext cx="6557200" cy="936104"/>
            <a:chOff x="2335280" y="3403848"/>
            <a:chExt cx="6557200" cy="936104"/>
          </a:xfrm>
        </p:grpSpPr>
        <p:cxnSp>
          <p:nvCxnSpPr>
            <p:cNvPr id="43" name="Conector reto 42"/>
            <p:cNvCxnSpPr>
              <a:endCxn id="47" idx="2"/>
            </p:cNvCxnSpPr>
            <p:nvPr/>
          </p:nvCxnSpPr>
          <p:spPr>
            <a:xfrm flipV="1">
              <a:off x="4567528" y="3924241"/>
              <a:ext cx="1410215" cy="53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upo 43"/>
            <p:cNvGrpSpPr/>
            <p:nvPr/>
          </p:nvGrpSpPr>
          <p:grpSpPr>
            <a:xfrm>
              <a:off x="5977743" y="3586110"/>
              <a:ext cx="2914737" cy="684872"/>
              <a:chOff x="5977743" y="3586110"/>
              <a:chExt cx="2914737" cy="684872"/>
            </a:xfrm>
          </p:grpSpPr>
          <p:sp>
            <p:nvSpPr>
              <p:cNvPr id="47" name="Elipse 46"/>
              <p:cNvSpPr/>
              <p:nvPr/>
            </p:nvSpPr>
            <p:spPr>
              <a:xfrm>
                <a:off x="5977743" y="3586110"/>
                <a:ext cx="724552" cy="67626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6040621" y="3674859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NE1</a:t>
                </a:r>
              </a:p>
              <a:p>
                <a:pPr algn="ctr"/>
                <a:r>
                  <a:rPr lang="en-US" sz="1400" dirty="0"/>
                  <a:t>CCN</a:t>
                </a:r>
              </a:p>
            </p:txBody>
          </p:sp>
          <p:cxnSp>
            <p:nvCxnSpPr>
              <p:cNvPr id="49" name="Conector reto 48"/>
              <p:cNvCxnSpPr>
                <a:stCxn id="47" idx="6"/>
              </p:cNvCxnSpPr>
              <p:nvPr/>
            </p:nvCxnSpPr>
            <p:spPr>
              <a:xfrm>
                <a:off x="6702295" y="3924241"/>
                <a:ext cx="148806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Elipse 49"/>
              <p:cNvSpPr/>
              <p:nvPr/>
            </p:nvSpPr>
            <p:spPr>
              <a:xfrm>
                <a:off x="8167928" y="3594720"/>
                <a:ext cx="724552" cy="67626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1" name="CaixaDeTexto 50"/>
              <p:cNvSpPr txBox="1"/>
              <p:nvPr/>
            </p:nvSpPr>
            <p:spPr>
              <a:xfrm>
                <a:off x="8230806" y="3683469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NE2</a:t>
                </a:r>
              </a:p>
              <a:p>
                <a:pPr algn="ctr"/>
                <a:r>
                  <a:rPr lang="en-US" sz="1400" dirty="0"/>
                  <a:t>CCN</a:t>
                </a:r>
              </a:p>
            </p:txBody>
          </p:sp>
        </p:grpSp>
        <p:cxnSp>
          <p:nvCxnSpPr>
            <p:cNvPr id="45" name="Conector reto 44"/>
            <p:cNvCxnSpPr/>
            <p:nvPr/>
          </p:nvCxnSpPr>
          <p:spPr>
            <a:xfrm flipH="1" flipV="1">
              <a:off x="2358430" y="3403848"/>
              <a:ext cx="1542348" cy="525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H="1">
              <a:off x="2335280" y="3929608"/>
              <a:ext cx="1565498" cy="41034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8077611"/>
      </p:ext>
    </p:extLst>
  </p:cSld>
  <p:clrMapOvr>
    <a:masterClrMapping/>
  </p:clrMapOvr>
  <p:transition spd="slow">
    <p:wipe dir="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5356373"/>
            <a:ext cx="7778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processo</a:t>
            </a:r>
            <a:r>
              <a:rPr lang="en-US" sz="1600" dirty="0"/>
              <a:t> “</a:t>
            </a:r>
            <a:r>
              <a:rPr lang="en-US" sz="1600" b="1" dirty="0"/>
              <a:t>Consumer</a:t>
            </a:r>
            <a:r>
              <a:rPr lang="en-US" sz="1600" dirty="0"/>
              <a:t>” (Subscribe) </a:t>
            </a:r>
            <a:r>
              <a:rPr lang="en-US" sz="1600" dirty="0" err="1"/>
              <a:t>dentro</a:t>
            </a:r>
            <a:r>
              <a:rPr lang="en-US" sz="1600" dirty="0"/>
              <a:t> do SNMP Gateway CCN, </a:t>
            </a:r>
            <a:r>
              <a:rPr lang="en-US" sz="1600" dirty="0" err="1"/>
              <a:t>gera</a:t>
            </a:r>
            <a:r>
              <a:rPr lang="en-US" sz="1600" dirty="0"/>
              <a:t> o </a:t>
            </a:r>
            <a:r>
              <a:rPr lang="en-US" sz="1600" dirty="0" err="1"/>
              <a:t>interesse</a:t>
            </a:r>
            <a:r>
              <a:rPr lang="en-US" sz="1600" dirty="0"/>
              <a:t> de </a:t>
            </a:r>
          </a:p>
          <a:p>
            <a:r>
              <a:rPr lang="en-US" sz="1600" dirty="0"/>
              <a:t>      </a:t>
            </a:r>
            <a:r>
              <a:rPr lang="en-US" sz="1600" dirty="0" err="1"/>
              <a:t>recebimento</a:t>
            </a:r>
            <a:r>
              <a:rPr lang="en-US" sz="1600" dirty="0"/>
              <a:t> dos </a:t>
            </a:r>
            <a:r>
              <a:rPr lang="en-US" sz="1600" dirty="0" err="1"/>
              <a:t>eventos</a:t>
            </a:r>
            <a:r>
              <a:rPr lang="en-US" sz="1600" dirty="0"/>
              <a:t>: </a:t>
            </a:r>
          </a:p>
          <a:p>
            <a:r>
              <a:rPr lang="en-US" sz="1600" dirty="0"/>
              <a:t>      “Interest /</a:t>
            </a:r>
            <a:r>
              <a:rPr lang="en-US" sz="1600" dirty="0" err="1"/>
              <a:t>label_NE</a:t>
            </a:r>
            <a:r>
              <a:rPr lang="en-US" sz="1600" dirty="0"/>
              <a:t>/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b="1" dirty="0" err="1"/>
              <a:t>linkDown</a:t>
            </a:r>
            <a:r>
              <a:rPr lang="en-US" sz="1600" dirty="0"/>
              <a:t>” </a:t>
            </a:r>
          </a:p>
          <a:p>
            <a:r>
              <a:rPr lang="en-US" sz="1600" dirty="0"/>
              <a:t>      “Interest /</a:t>
            </a:r>
            <a:r>
              <a:rPr lang="en-US" sz="1600" dirty="0" err="1"/>
              <a:t>label_NE</a:t>
            </a:r>
            <a:r>
              <a:rPr lang="en-US" sz="1600" dirty="0"/>
              <a:t>/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b="1" dirty="0" err="1"/>
              <a:t>linkUP</a:t>
            </a:r>
            <a:r>
              <a:rPr lang="en-US" sz="1600" dirty="0"/>
              <a:t>” </a:t>
            </a:r>
          </a:p>
        </p:txBody>
      </p:sp>
      <p:grpSp>
        <p:nvGrpSpPr>
          <p:cNvPr id="48" name="Grupo 47"/>
          <p:cNvGrpSpPr/>
          <p:nvPr/>
        </p:nvGrpSpPr>
        <p:grpSpPr>
          <a:xfrm>
            <a:off x="3771527" y="4445887"/>
            <a:ext cx="944489" cy="351265"/>
            <a:chOff x="3181816" y="4620967"/>
            <a:chExt cx="944489" cy="351265"/>
          </a:xfrm>
        </p:grpSpPr>
        <p:sp>
          <p:nvSpPr>
            <p:cNvPr id="49" name="Retângulo de cantos arredondados 48"/>
            <p:cNvSpPr/>
            <p:nvPr/>
          </p:nvSpPr>
          <p:spPr>
            <a:xfrm>
              <a:off x="3214965" y="4620967"/>
              <a:ext cx="884044" cy="35126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3181816" y="4655018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Consumer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Forma livre 50"/>
          <p:cNvSpPr/>
          <p:nvPr/>
        </p:nvSpPr>
        <p:spPr>
          <a:xfrm>
            <a:off x="4058273" y="3004421"/>
            <a:ext cx="477672" cy="491746"/>
          </a:xfrm>
          <a:custGeom>
            <a:avLst/>
            <a:gdLst>
              <a:gd name="connsiteX0" fmla="*/ 0 w 477672"/>
              <a:gd name="connsiteY0" fmla="*/ 491746 h 491746"/>
              <a:gd name="connsiteX1" fmla="*/ 259307 w 477672"/>
              <a:gd name="connsiteY1" fmla="*/ 427 h 491746"/>
              <a:gd name="connsiteX2" fmla="*/ 477672 w 477672"/>
              <a:gd name="connsiteY2" fmla="*/ 423507 h 49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672" h="491746">
                <a:moveTo>
                  <a:pt x="0" y="491746"/>
                </a:moveTo>
                <a:cubicBezTo>
                  <a:pt x="89847" y="251773"/>
                  <a:pt x="179695" y="11800"/>
                  <a:pt x="259307" y="427"/>
                </a:cubicBezTo>
                <a:cubicBezTo>
                  <a:pt x="338919" y="-10946"/>
                  <a:pt x="408295" y="206280"/>
                  <a:pt x="477672" y="423507"/>
                </a:cubicBezTo>
              </a:path>
            </a:pathLst>
          </a:custGeom>
          <a:noFill/>
          <a:ln>
            <a:solidFill>
              <a:srgbClr val="00206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 operação "TRAP" do SNMP para CCN</a:t>
            </a:r>
          </a:p>
        </p:txBody>
      </p:sp>
      <p:sp>
        <p:nvSpPr>
          <p:cNvPr id="53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TRAP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0" y="3879209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78" y="3468865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43105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539552" y="3232298"/>
            <a:ext cx="115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Host </a:t>
            </a:r>
            <a:r>
              <a:rPr lang="en-US" sz="1400" dirty="0" err="1"/>
              <a:t>Gerente</a:t>
            </a:r>
            <a:endParaRPr lang="en-US" sz="1400" dirty="0"/>
          </a:p>
          <a:p>
            <a:pPr algn="r"/>
            <a:r>
              <a:rPr lang="en-US" sz="1400" b="1" dirty="0"/>
              <a:t>PRINCIPAL</a:t>
            </a:r>
            <a:endParaRPr lang="pt-BR" sz="14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548851" y="4167241"/>
            <a:ext cx="115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Host </a:t>
            </a:r>
            <a:r>
              <a:rPr lang="en-US" sz="1400" dirty="0" err="1"/>
              <a:t>Gerente</a:t>
            </a:r>
            <a:endParaRPr lang="en-US" sz="1400" dirty="0"/>
          </a:p>
          <a:p>
            <a:pPr algn="r"/>
            <a:r>
              <a:rPr lang="en-US" sz="1400" b="1" dirty="0"/>
              <a:t>BACKUP</a:t>
            </a:r>
            <a:endParaRPr lang="pt-BR" sz="1400" b="1" dirty="0"/>
          </a:p>
        </p:txBody>
      </p:sp>
      <p:grpSp>
        <p:nvGrpSpPr>
          <p:cNvPr id="28" name="Grupo 27"/>
          <p:cNvGrpSpPr/>
          <p:nvPr/>
        </p:nvGrpSpPr>
        <p:grpSpPr>
          <a:xfrm>
            <a:off x="2335280" y="3403848"/>
            <a:ext cx="6557200" cy="936104"/>
            <a:chOff x="2335280" y="3403848"/>
            <a:chExt cx="6557200" cy="936104"/>
          </a:xfrm>
        </p:grpSpPr>
        <p:cxnSp>
          <p:nvCxnSpPr>
            <p:cNvPr id="29" name="Conector reto 28"/>
            <p:cNvCxnSpPr>
              <a:endCxn id="33" idx="2"/>
            </p:cNvCxnSpPr>
            <p:nvPr/>
          </p:nvCxnSpPr>
          <p:spPr>
            <a:xfrm flipV="1">
              <a:off x="4567528" y="3924241"/>
              <a:ext cx="1410215" cy="53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o 29"/>
            <p:cNvGrpSpPr/>
            <p:nvPr/>
          </p:nvGrpSpPr>
          <p:grpSpPr>
            <a:xfrm>
              <a:off x="5977743" y="3586110"/>
              <a:ext cx="2914737" cy="684872"/>
              <a:chOff x="5977743" y="3586110"/>
              <a:chExt cx="2914737" cy="684872"/>
            </a:xfrm>
          </p:grpSpPr>
          <p:sp>
            <p:nvSpPr>
              <p:cNvPr id="33" name="Elipse 32"/>
              <p:cNvSpPr/>
              <p:nvPr/>
            </p:nvSpPr>
            <p:spPr>
              <a:xfrm>
                <a:off x="5977743" y="3586110"/>
                <a:ext cx="724552" cy="67626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4" name="CaixaDeTexto 53"/>
              <p:cNvSpPr txBox="1"/>
              <p:nvPr/>
            </p:nvSpPr>
            <p:spPr>
              <a:xfrm>
                <a:off x="6040621" y="3674859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NE1</a:t>
                </a:r>
              </a:p>
              <a:p>
                <a:pPr algn="ctr"/>
                <a:r>
                  <a:rPr lang="en-US" sz="1400" dirty="0"/>
                  <a:t>CCN</a:t>
                </a:r>
              </a:p>
            </p:txBody>
          </p:sp>
          <p:cxnSp>
            <p:nvCxnSpPr>
              <p:cNvPr id="55" name="Conector reto 54"/>
              <p:cNvCxnSpPr>
                <a:stCxn id="33" idx="6"/>
              </p:cNvCxnSpPr>
              <p:nvPr/>
            </p:nvCxnSpPr>
            <p:spPr>
              <a:xfrm>
                <a:off x="6702295" y="3924241"/>
                <a:ext cx="148806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Elipse 55"/>
              <p:cNvSpPr/>
              <p:nvPr/>
            </p:nvSpPr>
            <p:spPr>
              <a:xfrm>
                <a:off x="8167928" y="3594720"/>
                <a:ext cx="724552" cy="67626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8230806" y="3683469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NE2</a:t>
                </a:r>
              </a:p>
              <a:p>
                <a:pPr algn="ctr"/>
                <a:r>
                  <a:rPr lang="en-US" sz="1400" dirty="0"/>
                  <a:t>CCN</a:t>
                </a:r>
              </a:p>
            </p:txBody>
          </p:sp>
        </p:grpSp>
        <p:cxnSp>
          <p:nvCxnSpPr>
            <p:cNvPr id="31" name="Conector reto 30"/>
            <p:cNvCxnSpPr/>
            <p:nvPr/>
          </p:nvCxnSpPr>
          <p:spPr>
            <a:xfrm flipH="1" flipV="1">
              <a:off x="2358430" y="3403848"/>
              <a:ext cx="1542348" cy="525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2335280" y="3929608"/>
              <a:ext cx="1565498" cy="41034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15273939"/>
      </p:ext>
    </p:extLst>
  </p:cSld>
  <p:clrMapOvr>
    <a:masterClrMapping/>
  </p:clrMapOvr>
  <p:transition spd="slow">
    <p:wipe dir="d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4567529" y="3090664"/>
            <a:ext cx="1473092" cy="504056"/>
            <a:chOff x="3919457" y="3284984"/>
            <a:chExt cx="1473092" cy="504056"/>
          </a:xfrm>
        </p:grpSpPr>
        <p:cxnSp>
          <p:nvCxnSpPr>
            <p:cNvPr id="16" name="Conector reto 15"/>
            <p:cNvCxnSpPr/>
            <p:nvPr/>
          </p:nvCxnSpPr>
          <p:spPr>
            <a:xfrm>
              <a:off x="4624563" y="3284984"/>
              <a:ext cx="767986" cy="504056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3919457" y="3284984"/>
              <a:ext cx="705106" cy="481604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5672799" y="3091825"/>
            <a:ext cx="124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 sz="1100" b="1">
                <a:solidFill>
                  <a:srgbClr val="0070C0"/>
                </a:solidFill>
              </a:defRPr>
            </a:lvl1pPr>
          </a:lstStyle>
          <a:p>
            <a:r>
              <a:rPr lang="en-US" sz="1200" dirty="0" err="1"/>
              <a:t>armazenado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 </a:t>
            </a:r>
          </a:p>
          <a:p>
            <a:r>
              <a:rPr lang="en-US" sz="1200" dirty="0"/>
              <a:t>cache</a:t>
            </a:r>
            <a:endParaRPr lang="pt-BR" sz="12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6660232" y="3090664"/>
            <a:ext cx="1473092" cy="504056"/>
            <a:chOff x="3919457" y="3284984"/>
            <a:chExt cx="1473092" cy="504056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4624563" y="3284984"/>
              <a:ext cx="767986" cy="504056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3919457" y="3284984"/>
              <a:ext cx="705106" cy="481604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tângulo 25"/>
          <p:cNvSpPr/>
          <p:nvPr/>
        </p:nvSpPr>
        <p:spPr>
          <a:xfrm>
            <a:off x="5220136" y="2587769"/>
            <a:ext cx="2215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O NE2  </a:t>
            </a:r>
            <a:r>
              <a:rPr lang="en-US" sz="1200" dirty="0" err="1"/>
              <a:t>gera</a:t>
            </a:r>
            <a:r>
              <a:rPr lang="en-US" sz="1200" dirty="0"/>
              <a:t> o </a:t>
            </a:r>
            <a:r>
              <a:rPr lang="en-US" sz="1200" dirty="0" err="1"/>
              <a:t>conteúdo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/</a:t>
            </a:r>
            <a:r>
              <a:rPr lang="en-US" sz="1200" dirty="0" err="1"/>
              <a:t>label_NE</a:t>
            </a:r>
            <a:r>
              <a:rPr lang="en-US" sz="1200" dirty="0"/>
              <a:t>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l</a:t>
            </a:r>
            <a:r>
              <a:rPr lang="en-US" sz="1200" b="1" dirty="0" err="1"/>
              <a:t>inkDown</a:t>
            </a:r>
            <a:r>
              <a:rPr lang="en-US" sz="1200" dirty="0"/>
              <a:t> 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683568" y="5280301"/>
            <a:ext cx="8424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nó</a:t>
            </a:r>
            <a:r>
              <a:rPr lang="en-US" sz="1600" dirty="0"/>
              <a:t> NE2 </a:t>
            </a:r>
            <a:r>
              <a:rPr lang="en-US" sz="1600" dirty="0" err="1"/>
              <a:t>gera</a:t>
            </a:r>
            <a:r>
              <a:rPr lang="en-US" sz="1600" dirty="0"/>
              <a:t> o </a:t>
            </a:r>
            <a:r>
              <a:rPr lang="en-US" sz="1600" dirty="0" err="1"/>
              <a:t>conteúdo</a:t>
            </a:r>
            <a:r>
              <a:rPr lang="en-US" sz="1600" dirty="0"/>
              <a:t> “/NE2/</a:t>
            </a:r>
            <a:r>
              <a:rPr lang="en-US" sz="1600" dirty="0" err="1"/>
              <a:t>ccnSystem</a:t>
            </a:r>
            <a:r>
              <a:rPr lang="en-US" sz="1600" dirty="0"/>
              <a:t>/</a:t>
            </a:r>
            <a:r>
              <a:rPr lang="en-US" sz="1600" b="1" dirty="0" err="1"/>
              <a:t>linkDown</a:t>
            </a:r>
            <a:r>
              <a:rPr lang="en-US" sz="1600" dirty="0"/>
              <a:t>” 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notificação</a:t>
            </a:r>
            <a:r>
              <a:rPr lang="en-US" sz="1600" dirty="0"/>
              <a:t> do </a:t>
            </a:r>
            <a:r>
              <a:rPr lang="en-US" sz="1600" dirty="0" err="1"/>
              <a:t>evento</a:t>
            </a:r>
            <a:r>
              <a:rPr lang="en-US" sz="1600" dirty="0"/>
              <a:t> </a:t>
            </a:r>
          </a:p>
          <a:p>
            <a:r>
              <a:rPr lang="en-US" sz="1600" dirty="0"/>
              <a:t>      </a:t>
            </a:r>
            <a:r>
              <a:rPr lang="en-US" sz="1600" dirty="0" err="1"/>
              <a:t>relacionado</a:t>
            </a:r>
            <a:r>
              <a:rPr lang="en-US" sz="1600" dirty="0"/>
              <a:t> com a </a:t>
            </a:r>
            <a:r>
              <a:rPr lang="en-US" sz="1600" dirty="0" err="1"/>
              <a:t>alteração</a:t>
            </a:r>
            <a:r>
              <a:rPr lang="en-US" sz="1600" dirty="0"/>
              <a:t> de </a:t>
            </a:r>
            <a:r>
              <a:rPr lang="en-US" sz="1600" dirty="0" err="1"/>
              <a:t>estado</a:t>
            </a:r>
            <a:r>
              <a:rPr lang="en-US" sz="1600" dirty="0"/>
              <a:t> de </a:t>
            </a:r>
            <a:r>
              <a:rPr lang="en-US" sz="1600" dirty="0" err="1"/>
              <a:t>uma</a:t>
            </a:r>
            <a:r>
              <a:rPr lang="en-US" sz="1600" dirty="0"/>
              <a:t> interface, de “</a:t>
            </a:r>
            <a:r>
              <a:rPr lang="en-US" sz="1600" b="1" dirty="0"/>
              <a:t>link UP</a:t>
            </a:r>
            <a:r>
              <a:rPr lang="en-US" sz="1600" dirty="0"/>
              <a:t>” para “</a:t>
            </a:r>
            <a:r>
              <a:rPr lang="en-US" sz="1600" b="1" dirty="0"/>
              <a:t>link Down</a:t>
            </a:r>
            <a:r>
              <a:rPr lang="en-US" sz="1600" dirty="0"/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n-US" sz="1600" dirty="0" err="1"/>
              <a:t>elemento</a:t>
            </a:r>
            <a:r>
              <a:rPr lang="en-US" sz="1600" dirty="0"/>
              <a:t> NE1 </a:t>
            </a:r>
            <a:r>
              <a:rPr lang="en-US" sz="1600" dirty="0" err="1"/>
              <a:t>armazena</a:t>
            </a:r>
            <a:r>
              <a:rPr lang="en-US" sz="1600" dirty="0"/>
              <a:t> o </a:t>
            </a:r>
            <a:r>
              <a:rPr lang="en-US" sz="1600" dirty="0" err="1"/>
              <a:t>conteúdo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seu</a:t>
            </a:r>
            <a:r>
              <a:rPr lang="en-US" sz="1600" dirty="0"/>
              <a:t> cache e </a:t>
            </a:r>
            <a:r>
              <a:rPr lang="en-US" sz="1600" dirty="0" err="1"/>
              <a:t>encaminha</a:t>
            </a:r>
            <a:r>
              <a:rPr lang="en-US" sz="1600" dirty="0"/>
              <a:t> para o SNMP Gateway CCN.  </a:t>
            </a:r>
          </a:p>
          <a:p>
            <a:endParaRPr lang="en-US" sz="1600" dirty="0"/>
          </a:p>
        </p:txBody>
      </p:sp>
      <p:sp>
        <p:nvSpPr>
          <p:cNvPr id="29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 operação "TRAP" do SNMP para CCN</a:t>
            </a:r>
          </a:p>
        </p:txBody>
      </p:sp>
      <p:sp>
        <p:nvSpPr>
          <p:cNvPr id="30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TRAP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0" y="3879209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78" y="3468865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43105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CaixaDeTexto 40"/>
          <p:cNvSpPr txBox="1"/>
          <p:nvPr/>
        </p:nvSpPr>
        <p:spPr>
          <a:xfrm>
            <a:off x="539552" y="3232298"/>
            <a:ext cx="115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Host </a:t>
            </a:r>
            <a:r>
              <a:rPr lang="en-US" sz="1400" dirty="0" err="1"/>
              <a:t>Gerente</a:t>
            </a:r>
            <a:endParaRPr lang="en-US" sz="1400" dirty="0"/>
          </a:p>
          <a:p>
            <a:pPr algn="r"/>
            <a:r>
              <a:rPr lang="en-US" sz="1400" b="1" dirty="0"/>
              <a:t>PRINCIPAL</a:t>
            </a:r>
            <a:endParaRPr lang="pt-BR" sz="1400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48851" y="4167241"/>
            <a:ext cx="115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Host </a:t>
            </a:r>
            <a:r>
              <a:rPr lang="en-US" sz="1400" dirty="0" err="1"/>
              <a:t>Gerente</a:t>
            </a:r>
            <a:endParaRPr lang="en-US" sz="1400" dirty="0"/>
          </a:p>
          <a:p>
            <a:pPr algn="r"/>
            <a:r>
              <a:rPr lang="en-US" sz="1400" b="1" dirty="0"/>
              <a:t>BACKUP</a:t>
            </a:r>
            <a:endParaRPr lang="pt-BR" sz="1400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3599173" y="3015113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grpSp>
        <p:nvGrpSpPr>
          <p:cNvPr id="44" name="Grupo 43"/>
          <p:cNvGrpSpPr/>
          <p:nvPr/>
        </p:nvGrpSpPr>
        <p:grpSpPr>
          <a:xfrm>
            <a:off x="2335280" y="3403848"/>
            <a:ext cx="6557200" cy="936104"/>
            <a:chOff x="2335280" y="3403848"/>
            <a:chExt cx="6557200" cy="936104"/>
          </a:xfrm>
        </p:grpSpPr>
        <p:cxnSp>
          <p:nvCxnSpPr>
            <p:cNvPr id="45" name="Conector reto 44"/>
            <p:cNvCxnSpPr>
              <a:endCxn id="49" idx="2"/>
            </p:cNvCxnSpPr>
            <p:nvPr/>
          </p:nvCxnSpPr>
          <p:spPr>
            <a:xfrm flipV="1">
              <a:off x="4567528" y="3924241"/>
              <a:ext cx="1410215" cy="53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upo 45"/>
            <p:cNvGrpSpPr/>
            <p:nvPr/>
          </p:nvGrpSpPr>
          <p:grpSpPr>
            <a:xfrm>
              <a:off x="5977743" y="3586110"/>
              <a:ext cx="2914737" cy="684872"/>
              <a:chOff x="5977743" y="3586110"/>
              <a:chExt cx="2914737" cy="684872"/>
            </a:xfrm>
          </p:grpSpPr>
          <p:sp>
            <p:nvSpPr>
              <p:cNvPr id="49" name="Elipse 48"/>
              <p:cNvSpPr/>
              <p:nvPr/>
            </p:nvSpPr>
            <p:spPr>
              <a:xfrm>
                <a:off x="5977743" y="3586110"/>
                <a:ext cx="724552" cy="67626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0" name="CaixaDeTexto 49"/>
              <p:cNvSpPr txBox="1"/>
              <p:nvPr/>
            </p:nvSpPr>
            <p:spPr>
              <a:xfrm>
                <a:off x="6040621" y="3674859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NE1</a:t>
                </a:r>
              </a:p>
              <a:p>
                <a:pPr algn="ctr"/>
                <a:r>
                  <a:rPr lang="en-US" sz="1400" dirty="0"/>
                  <a:t>CCN</a:t>
                </a:r>
              </a:p>
            </p:txBody>
          </p:sp>
          <p:cxnSp>
            <p:nvCxnSpPr>
              <p:cNvPr id="51" name="Conector reto 50"/>
              <p:cNvCxnSpPr>
                <a:stCxn id="49" idx="6"/>
              </p:cNvCxnSpPr>
              <p:nvPr/>
            </p:nvCxnSpPr>
            <p:spPr>
              <a:xfrm>
                <a:off x="6702295" y="3924241"/>
                <a:ext cx="148806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Elipse 51"/>
              <p:cNvSpPr/>
              <p:nvPr/>
            </p:nvSpPr>
            <p:spPr>
              <a:xfrm>
                <a:off x="8167928" y="3594720"/>
                <a:ext cx="724552" cy="67626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53" name="CaixaDeTexto 52"/>
              <p:cNvSpPr txBox="1"/>
              <p:nvPr/>
            </p:nvSpPr>
            <p:spPr>
              <a:xfrm>
                <a:off x="8230806" y="3683469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NE2</a:t>
                </a:r>
              </a:p>
              <a:p>
                <a:pPr algn="ctr"/>
                <a:r>
                  <a:rPr lang="en-US" sz="1400" dirty="0"/>
                  <a:t>CCN</a:t>
                </a:r>
              </a:p>
            </p:txBody>
          </p:sp>
        </p:grpSp>
        <p:cxnSp>
          <p:nvCxnSpPr>
            <p:cNvPr id="47" name="Conector reto 46"/>
            <p:cNvCxnSpPr/>
            <p:nvPr/>
          </p:nvCxnSpPr>
          <p:spPr>
            <a:xfrm flipH="1" flipV="1">
              <a:off x="2358430" y="3403848"/>
              <a:ext cx="1542348" cy="525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H="1">
              <a:off x="2335280" y="3929608"/>
              <a:ext cx="1565498" cy="41034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397962"/>
      </p:ext>
    </p:extLst>
  </p:cSld>
  <p:clrMapOvr>
    <a:masterClrMapping/>
  </p:clrMapOvr>
  <p:transition spd="slow">
    <p:wipe dir="d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0" y="3879209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78" y="3468865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43105"/>
            <a:ext cx="666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aixaDeTexto 35"/>
          <p:cNvSpPr txBox="1"/>
          <p:nvPr/>
        </p:nvSpPr>
        <p:spPr>
          <a:xfrm>
            <a:off x="539552" y="3232298"/>
            <a:ext cx="115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Host </a:t>
            </a:r>
            <a:r>
              <a:rPr lang="en-US" sz="1400" dirty="0" err="1"/>
              <a:t>Gerente</a:t>
            </a:r>
            <a:endParaRPr lang="en-US" sz="1400" dirty="0"/>
          </a:p>
          <a:p>
            <a:pPr algn="r"/>
            <a:r>
              <a:rPr lang="en-US" sz="1400" b="1" dirty="0"/>
              <a:t>PRINCIPAL</a:t>
            </a:r>
            <a:endParaRPr lang="pt-BR" sz="1400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48851" y="4167241"/>
            <a:ext cx="1156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Host </a:t>
            </a:r>
            <a:r>
              <a:rPr lang="en-US" sz="1400" dirty="0" err="1"/>
              <a:t>Gerente</a:t>
            </a:r>
            <a:endParaRPr lang="en-US" sz="1400" dirty="0"/>
          </a:p>
          <a:p>
            <a:pPr algn="r"/>
            <a:r>
              <a:rPr lang="en-US" sz="1400" b="1" dirty="0"/>
              <a:t>BACKUP</a:t>
            </a:r>
            <a:endParaRPr lang="pt-BR" sz="1400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3599173" y="3015113"/>
            <a:ext cx="134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SNMP Gateway </a:t>
            </a:r>
          </a:p>
          <a:p>
            <a:pPr algn="ctr"/>
            <a:r>
              <a:rPr lang="en-US" sz="1400" dirty="0"/>
              <a:t>CCN</a:t>
            </a:r>
            <a:endParaRPr lang="pt-BR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20824" y="1685207"/>
            <a:ext cx="8077200" cy="49289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2400" dirty="0"/>
          </a:p>
        </p:txBody>
      </p:sp>
      <p:grpSp>
        <p:nvGrpSpPr>
          <p:cNvPr id="15" name="Grupo 14"/>
          <p:cNvGrpSpPr/>
          <p:nvPr/>
        </p:nvGrpSpPr>
        <p:grpSpPr>
          <a:xfrm>
            <a:off x="4567529" y="3090664"/>
            <a:ext cx="1473092" cy="504056"/>
            <a:chOff x="3919457" y="3284984"/>
            <a:chExt cx="1473092" cy="504056"/>
          </a:xfrm>
        </p:grpSpPr>
        <p:cxnSp>
          <p:nvCxnSpPr>
            <p:cNvPr id="16" name="Conector reto 15"/>
            <p:cNvCxnSpPr/>
            <p:nvPr/>
          </p:nvCxnSpPr>
          <p:spPr>
            <a:xfrm>
              <a:off x="4624563" y="3284984"/>
              <a:ext cx="767986" cy="504056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3919457" y="3284984"/>
              <a:ext cx="705106" cy="481604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aixaDeTexto 17"/>
          <p:cNvSpPr txBox="1"/>
          <p:nvPr/>
        </p:nvSpPr>
        <p:spPr>
          <a:xfrm>
            <a:off x="5672799" y="3091825"/>
            <a:ext cx="124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ctr">
              <a:defRPr sz="1100" b="1">
                <a:solidFill>
                  <a:srgbClr val="0070C0"/>
                </a:solidFill>
              </a:defRPr>
            </a:lvl1pPr>
          </a:lstStyle>
          <a:p>
            <a:r>
              <a:rPr lang="en-US" sz="1200" dirty="0" err="1"/>
              <a:t>armazenado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 </a:t>
            </a:r>
          </a:p>
          <a:p>
            <a:r>
              <a:rPr lang="en-US" sz="1200" dirty="0"/>
              <a:t>cache</a:t>
            </a:r>
            <a:endParaRPr lang="pt-BR" sz="1200" dirty="0"/>
          </a:p>
        </p:txBody>
      </p:sp>
      <p:grpSp>
        <p:nvGrpSpPr>
          <p:cNvPr id="23" name="Grupo 22"/>
          <p:cNvGrpSpPr/>
          <p:nvPr/>
        </p:nvGrpSpPr>
        <p:grpSpPr>
          <a:xfrm>
            <a:off x="6660232" y="3090664"/>
            <a:ext cx="1473092" cy="504056"/>
            <a:chOff x="3919457" y="3284984"/>
            <a:chExt cx="1473092" cy="504056"/>
          </a:xfrm>
        </p:grpSpPr>
        <p:cxnSp>
          <p:nvCxnSpPr>
            <p:cNvPr id="24" name="Conector reto 23"/>
            <p:cNvCxnSpPr/>
            <p:nvPr/>
          </p:nvCxnSpPr>
          <p:spPr>
            <a:xfrm>
              <a:off x="4624563" y="3284984"/>
              <a:ext cx="767986" cy="504056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3919457" y="3284984"/>
              <a:ext cx="705106" cy="481604"/>
            </a:xfrm>
            <a:prstGeom prst="line">
              <a:avLst/>
            </a:prstGeom>
            <a:ln w="38100">
              <a:solidFill>
                <a:srgbClr val="00B05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tângulo 25"/>
          <p:cNvSpPr/>
          <p:nvPr/>
        </p:nvSpPr>
        <p:spPr>
          <a:xfrm>
            <a:off x="5220136" y="2587769"/>
            <a:ext cx="2215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O NE2  </a:t>
            </a:r>
            <a:r>
              <a:rPr lang="en-US" sz="1200" dirty="0" err="1"/>
              <a:t>gera</a:t>
            </a:r>
            <a:r>
              <a:rPr lang="en-US" sz="1200" dirty="0"/>
              <a:t> o </a:t>
            </a:r>
            <a:r>
              <a:rPr lang="en-US" sz="1200" dirty="0" err="1"/>
              <a:t>conteúdo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/</a:t>
            </a:r>
            <a:r>
              <a:rPr lang="en-US" sz="1200" dirty="0" err="1"/>
              <a:t>label_NE</a:t>
            </a:r>
            <a:r>
              <a:rPr lang="en-US" sz="1200" dirty="0"/>
              <a:t>/</a:t>
            </a:r>
            <a:r>
              <a:rPr lang="en-US" sz="1200" dirty="0" err="1"/>
              <a:t>ccnSystem</a:t>
            </a:r>
            <a:r>
              <a:rPr lang="en-US" sz="1200" dirty="0"/>
              <a:t>/</a:t>
            </a:r>
            <a:r>
              <a:rPr lang="en-US" sz="1200" dirty="0" err="1"/>
              <a:t>l</a:t>
            </a:r>
            <a:r>
              <a:rPr lang="en-US" sz="1200" b="1" dirty="0" err="1"/>
              <a:t>inkDown</a:t>
            </a:r>
            <a:r>
              <a:rPr lang="en-US" sz="1200" dirty="0"/>
              <a:t> </a:t>
            </a:r>
          </a:p>
        </p:txBody>
      </p:sp>
      <p:cxnSp>
        <p:nvCxnSpPr>
          <p:cNvPr id="28" name="Conector de seta reta 27"/>
          <p:cNvCxnSpPr/>
          <p:nvPr/>
        </p:nvCxnSpPr>
        <p:spPr>
          <a:xfrm flipH="1" flipV="1">
            <a:off x="2047248" y="3091825"/>
            <a:ext cx="2014194" cy="832417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H="1">
            <a:off x="2047248" y="3924241"/>
            <a:ext cx="2014194" cy="338131"/>
          </a:xfrm>
          <a:prstGeom prst="straightConnector1">
            <a:avLst/>
          </a:prstGeom>
          <a:ln w="57150">
            <a:solidFill>
              <a:srgbClr val="00B05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1051683" y="5210036"/>
            <a:ext cx="712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 SNMP Gateway CCN </a:t>
            </a:r>
            <a:r>
              <a:rPr lang="en-US" sz="1600" dirty="0" err="1"/>
              <a:t>converte</a:t>
            </a:r>
            <a:r>
              <a:rPr lang="en-US" sz="1600" dirty="0"/>
              <a:t> a </a:t>
            </a:r>
            <a:r>
              <a:rPr lang="en-US" sz="1600" dirty="0" err="1"/>
              <a:t>notificação</a:t>
            </a:r>
            <a:r>
              <a:rPr lang="en-US" sz="1600" dirty="0"/>
              <a:t> do </a:t>
            </a:r>
            <a:r>
              <a:rPr lang="en-US" sz="1600" dirty="0" err="1"/>
              <a:t>envento</a:t>
            </a:r>
            <a:r>
              <a:rPr lang="en-US" sz="1600" dirty="0"/>
              <a:t> no </a:t>
            </a:r>
            <a:r>
              <a:rPr lang="en-US" sz="1600" dirty="0" err="1"/>
              <a:t>formato</a:t>
            </a:r>
            <a:r>
              <a:rPr lang="en-US" sz="1600" dirty="0"/>
              <a:t> de TRAP e 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encaminha</a:t>
            </a:r>
            <a:r>
              <a:rPr lang="en-US" sz="1600" dirty="0"/>
              <a:t> para </a:t>
            </a:r>
            <a:r>
              <a:rPr lang="en-US" sz="1600" dirty="0" err="1"/>
              <a:t>para</a:t>
            </a:r>
            <a:r>
              <a:rPr lang="en-US" sz="1600" dirty="0"/>
              <a:t> ambos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Servidores</a:t>
            </a:r>
            <a:r>
              <a:rPr lang="en-US" sz="1600" dirty="0"/>
              <a:t> </a:t>
            </a:r>
            <a:r>
              <a:rPr lang="en-US" sz="1600" dirty="0" err="1"/>
              <a:t>cadastrados</a:t>
            </a:r>
            <a:r>
              <a:rPr lang="en-US" sz="1600" dirty="0"/>
              <a:t>.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762000" y="269632"/>
            <a:ext cx="80772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Mapeamento da operação "TRAP" do SNMP para CCN</a:t>
            </a:r>
          </a:p>
        </p:txBody>
      </p:sp>
      <p:sp>
        <p:nvSpPr>
          <p:cNvPr id="32" name="Conten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14400" y="1340768"/>
            <a:ext cx="8077200" cy="492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pt-BR" sz="2600" dirty="0"/>
              <a:t>Operação </a:t>
            </a:r>
            <a:r>
              <a:rPr lang="pt-BR" dirty="0">
                <a:solidFill>
                  <a:srgbClr val="C00000"/>
                </a:solidFill>
              </a:rPr>
              <a:t>TRAP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2335280" y="3403848"/>
            <a:ext cx="6557200" cy="936104"/>
            <a:chOff x="2335280" y="3403848"/>
            <a:chExt cx="6557200" cy="936104"/>
          </a:xfrm>
        </p:grpSpPr>
        <p:cxnSp>
          <p:nvCxnSpPr>
            <p:cNvPr id="40" name="Conector reto 39"/>
            <p:cNvCxnSpPr>
              <a:endCxn id="44" idx="2"/>
            </p:cNvCxnSpPr>
            <p:nvPr/>
          </p:nvCxnSpPr>
          <p:spPr>
            <a:xfrm flipV="1">
              <a:off x="4567528" y="3924241"/>
              <a:ext cx="1410215" cy="53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upo 40"/>
            <p:cNvGrpSpPr/>
            <p:nvPr/>
          </p:nvGrpSpPr>
          <p:grpSpPr>
            <a:xfrm>
              <a:off x="5977743" y="3586110"/>
              <a:ext cx="2914737" cy="684872"/>
              <a:chOff x="5977743" y="3586110"/>
              <a:chExt cx="2914737" cy="684872"/>
            </a:xfrm>
          </p:grpSpPr>
          <p:sp>
            <p:nvSpPr>
              <p:cNvPr id="44" name="Elipse 43"/>
              <p:cNvSpPr/>
              <p:nvPr/>
            </p:nvSpPr>
            <p:spPr>
              <a:xfrm>
                <a:off x="5977743" y="3586110"/>
                <a:ext cx="724552" cy="67626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6040621" y="3674859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NE1</a:t>
                </a:r>
              </a:p>
              <a:p>
                <a:pPr algn="ctr"/>
                <a:r>
                  <a:rPr lang="en-US" sz="1400" dirty="0"/>
                  <a:t>CCN</a:t>
                </a:r>
              </a:p>
            </p:txBody>
          </p:sp>
          <p:cxnSp>
            <p:nvCxnSpPr>
              <p:cNvPr id="46" name="Conector reto 45"/>
              <p:cNvCxnSpPr>
                <a:stCxn id="44" idx="6"/>
              </p:cNvCxnSpPr>
              <p:nvPr/>
            </p:nvCxnSpPr>
            <p:spPr>
              <a:xfrm>
                <a:off x="6702295" y="3924241"/>
                <a:ext cx="1488064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Elipse 46"/>
              <p:cNvSpPr/>
              <p:nvPr/>
            </p:nvSpPr>
            <p:spPr>
              <a:xfrm>
                <a:off x="8167928" y="3594720"/>
                <a:ext cx="724552" cy="67626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8230806" y="3683469"/>
                <a:ext cx="574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/>
                  <a:t>NE2</a:t>
                </a:r>
              </a:p>
              <a:p>
                <a:pPr algn="ctr"/>
                <a:r>
                  <a:rPr lang="en-US" sz="1400" dirty="0"/>
                  <a:t>CCN</a:t>
                </a:r>
              </a:p>
            </p:txBody>
          </p:sp>
        </p:grpSp>
        <p:cxnSp>
          <p:nvCxnSpPr>
            <p:cNvPr id="42" name="Conector reto 41"/>
            <p:cNvCxnSpPr/>
            <p:nvPr/>
          </p:nvCxnSpPr>
          <p:spPr>
            <a:xfrm flipH="1" flipV="1">
              <a:off x="2358430" y="3403848"/>
              <a:ext cx="1542348" cy="525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>
              <a:off x="2335280" y="3929608"/>
              <a:ext cx="1565498" cy="41034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68609322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1560" y="44624"/>
            <a:ext cx="8077200" cy="1143000"/>
          </a:xfrm>
        </p:spPr>
        <p:txBody>
          <a:bodyPr>
            <a:normAutofit/>
          </a:bodyPr>
          <a:lstStyle/>
          <a:p>
            <a:r>
              <a:rPr lang="pt-BR" sz="4000" dirty="0"/>
              <a:t>Introdução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196752"/>
            <a:ext cx="8077200" cy="492893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2600" dirty="0"/>
              <a:t>Pesquisas e marcos históricos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 rot="20017059">
            <a:off x="2100018" y="3469455"/>
            <a:ext cx="37882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CCN: </a:t>
            </a:r>
            <a:r>
              <a:rPr lang="pt-BR" sz="1600" dirty="0"/>
              <a:t>apresenta uma estrutura hierárquica </a:t>
            </a:r>
          </a:p>
          <a:p>
            <a:r>
              <a:rPr lang="pt-BR" sz="1600" dirty="0"/>
              <a:t>para nomes semelhante às </a:t>
            </a:r>
            <a:r>
              <a:rPr lang="pt-BR" sz="1600" dirty="0" err="1"/>
              <a:t>URLs</a:t>
            </a:r>
            <a:r>
              <a:rPr lang="pt-BR" sz="1600" dirty="0"/>
              <a:t>.</a:t>
            </a:r>
          </a:p>
          <a:p>
            <a:endParaRPr lang="pt-BR" dirty="0"/>
          </a:p>
        </p:txBody>
      </p:sp>
      <p:cxnSp>
        <p:nvCxnSpPr>
          <p:cNvPr id="6" name="Conector reto 5"/>
          <p:cNvCxnSpPr>
            <a:cxnSpLocks/>
          </p:cNvCxnSpPr>
          <p:nvPr/>
        </p:nvCxnSpPr>
        <p:spPr>
          <a:xfrm>
            <a:off x="762000" y="5054534"/>
            <a:ext cx="7842448" cy="3604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 rot="19997293">
            <a:off x="641497" y="333089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/>
              <a:t>DONA: </a:t>
            </a:r>
            <a:r>
              <a:rPr lang="pt-BR" sz="1600" dirty="0"/>
              <a:t>utiliza o mecanismo de nomeação plana e funções de </a:t>
            </a:r>
            <a:r>
              <a:rPr lang="pt-BR" sz="1600" dirty="0" err="1"/>
              <a:t>hash</a:t>
            </a:r>
            <a:r>
              <a:rPr lang="pt-BR" sz="1600" dirty="0"/>
              <a:t> criptográfico. </a:t>
            </a:r>
          </a:p>
        </p:txBody>
      </p:sp>
      <p:sp>
        <p:nvSpPr>
          <p:cNvPr id="8" name="CaixaDeTexto 7"/>
          <p:cNvSpPr txBox="1"/>
          <p:nvPr/>
        </p:nvSpPr>
        <p:spPr>
          <a:xfrm rot="20026815">
            <a:off x="3505446" y="3184511"/>
            <a:ext cx="496847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LIPSIN: </a:t>
            </a:r>
            <a:r>
              <a:rPr lang="pt-BR" sz="1600" dirty="0"/>
              <a:t>possui uma arquitetura que identifica os enlaces </a:t>
            </a:r>
          </a:p>
          <a:p>
            <a:r>
              <a:rPr lang="pt-BR" sz="1600" dirty="0"/>
              <a:t>pelo nome ao invés dos pares de endereços fim a fim. </a:t>
            </a:r>
          </a:p>
          <a:p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008373" y="4941168"/>
            <a:ext cx="216024" cy="216024"/>
          </a:xfrm>
          <a:prstGeom prst="ellipse">
            <a:avLst/>
          </a:prstGeom>
          <a:solidFill>
            <a:srgbClr val="009E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342314" y="4941168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815600" y="4941168"/>
            <a:ext cx="216024" cy="216024"/>
          </a:xfrm>
          <a:prstGeom prst="ellipse">
            <a:avLst/>
          </a:prstGeom>
          <a:solidFill>
            <a:srgbClr val="009ED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 rot="20026815">
            <a:off x="5304440" y="3542309"/>
            <a:ext cx="3798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Cisco Acquires PARC’s </a:t>
            </a:r>
          </a:p>
          <a:p>
            <a:r>
              <a:rPr lang="en-US" sz="1600" dirty="0"/>
              <a:t>Content Centric Networking (</a:t>
            </a:r>
            <a:r>
              <a:rPr lang="en-US" sz="1600" b="1" dirty="0"/>
              <a:t>CCN</a:t>
            </a:r>
            <a:r>
              <a:rPr lang="en-US" sz="1600" dirty="0"/>
              <a:t>) Platform</a:t>
            </a:r>
            <a:endParaRPr lang="pt-BR" sz="1600" dirty="0"/>
          </a:p>
        </p:txBody>
      </p:sp>
      <p:sp>
        <p:nvSpPr>
          <p:cNvPr id="21" name="Elipse 20"/>
          <p:cNvSpPr/>
          <p:nvPr/>
        </p:nvSpPr>
        <p:spPr>
          <a:xfrm>
            <a:off x="5586969" y="4964543"/>
            <a:ext cx="216024" cy="21602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5364088" y="5229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2017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123954" y="52296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2009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3559217" y="5229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2009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790013" y="524078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2007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6642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pt-BR" sz="6000" dirty="0"/>
              <a:t>Motivação e Objetivos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einam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4447</Words>
  <Application>Microsoft Office PowerPoint</Application>
  <PresentationFormat>Apresentação na tela (4:3)</PresentationFormat>
  <Paragraphs>1074</Paragraphs>
  <Slides>79</Slides>
  <Notes>78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83" baseType="lpstr">
      <vt:lpstr>Arial</vt:lpstr>
      <vt:lpstr>Calibri</vt:lpstr>
      <vt:lpstr>Georgia</vt:lpstr>
      <vt:lpstr>Treinamento</vt:lpstr>
      <vt:lpstr>Apresentação do PowerPoint</vt:lpstr>
      <vt:lpstr>Agenda</vt:lpstr>
      <vt:lpstr>Apresentação do PowerPoint</vt:lpstr>
      <vt:lpstr>Introdução</vt:lpstr>
      <vt:lpstr>Introdução</vt:lpstr>
      <vt:lpstr>Introdução</vt:lpstr>
      <vt:lpstr>Introdução</vt:lpstr>
      <vt:lpstr>Introdução</vt:lpstr>
      <vt:lpstr>Apresentação do PowerPoint</vt:lpstr>
      <vt:lpstr>Motivação e Objetivos</vt:lpstr>
      <vt:lpstr>Motivação e Objetivos</vt:lpstr>
      <vt:lpstr>Motivação e Objetivos</vt:lpstr>
      <vt:lpstr>Apresentação do PowerPoint</vt:lpstr>
      <vt:lpstr>Fundamentos teóricos: CCN e SNMP</vt:lpstr>
      <vt:lpstr>Fundamentos teóricos: CCN e SNMP</vt:lpstr>
      <vt:lpstr>Fundamentos teóricos: CCN e SNMP</vt:lpstr>
      <vt:lpstr>Fundamentos teóricos: CCN e SNMP</vt:lpstr>
      <vt:lpstr>Fundamentos teóricos: CCN e SNMP</vt:lpstr>
      <vt:lpstr>Fundamentos teóricos: CCN e SNMP</vt:lpstr>
      <vt:lpstr>Fundamentos teóricos: CCN e SNMP</vt:lpstr>
      <vt:lpstr>Fundamentos teóricos: CCN e SNMP</vt:lpstr>
      <vt:lpstr>Fundamentos teóricos: CCN e SNMP</vt:lpstr>
      <vt:lpstr>Fundamentos teóricos: CCN e SNMP</vt:lpstr>
      <vt:lpstr>Apresentação do PowerPoint</vt:lpstr>
      <vt:lpstr>Trabalhos relacionados</vt:lpstr>
      <vt:lpstr>Apresentação do PowerPoint</vt:lpstr>
      <vt:lpstr>NONM: Projeto e arquitetura para gerência de redes orientadas a conteúdo</vt:lpstr>
      <vt:lpstr>NONM: Projeto e arquitetura para gerência de redes orientadas a conteúdo</vt:lpstr>
      <vt:lpstr>NONM: Projeto e arquitetura para gerência de redes orientadas a conteúdo</vt:lpstr>
      <vt:lpstr>NONM: Projeto e arquitetura para gerência de redes orientadas a conteúdo</vt:lpstr>
      <vt:lpstr>NONM: Projeto e arquitetura para gerência de redes orientadas a conteúdo</vt:lpstr>
      <vt:lpstr>NONM: Projeto e arquitetura para gerência de redes orientadas a conteúdo</vt:lpstr>
      <vt:lpstr>NONM: Projeto e arquitetura para gerência de redes orientadas a conteúdo</vt:lpstr>
      <vt:lpstr>Mapeamento das operações básicas do SNMP para CCN</vt:lpstr>
      <vt:lpstr>Mapeamento das operações básicas do SNMP para CCN (tradução SCNT)</vt:lpstr>
      <vt:lpstr>Mapeamento das operações básicas do SNMP para CCN (tradução SCNT)</vt:lpstr>
      <vt:lpstr>Mapeamento das operações básicas do SNMP para CCN </vt:lpstr>
      <vt:lpstr>Implementação</vt:lpstr>
      <vt:lpstr>Implementação</vt:lpstr>
      <vt:lpstr>Implementação</vt:lpstr>
      <vt:lpstr>Apresentação do PowerPoint</vt:lpstr>
      <vt:lpstr>Avaliação experimental</vt:lpstr>
      <vt:lpstr>Avaliação experimental</vt:lpstr>
      <vt:lpstr>Avaliação experimental</vt:lpstr>
      <vt:lpstr>Avaliação experimental</vt:lpstr>
      <vt:lpstr>Avaliação experimental</vt:lpstr>
      <vt:lpstr>Avaliação experimental</vt:lpstr>
      <vt:lpstr>Avaliação experimental</vt:lpstr>
      <vt:lpstr>Avaliação experimental</vt:lpstr>
      <vt:lpstr>Avaliação experimental</vt:lpstr>
      <vt:lpstr>Apresentação do PowerPoint</vt:lpstr>
      <vt:lpstr>Conclusões</vt:lpstr>
      <vt:lpstr>Trabalhos futuros</vt:lpstr>
      <vt:lpstr>Contribuições</vt:lpstr>
      <vt:lpstr>Apresentação do PowerPoint</vt:lpstr>
      <vt:lpstr>Publicações</vt:lpstr>
      <vt:lpstr>Perguntas?</vt:lpstr>
      <vt:lpstr>Apresentação do PowerPoint</vt:lpstr>
      <vt:lpstr>Fundamentos teóricos: CCN e SNMP</vt:lpstr>
      <vt:lpstr>Fundamentos teóricos: CCN e SNMP</vt:lpstr>
      <vt:lpstr>Mapeamento das operações básicas do SNMP para CCN</vt:lpstr>
      <vt:lpstr>Mapeamento das operações básicas do SNMP para CCN</vt:lpstr>
      <vt:lpstr>Mapeamento das operações básicas do SNMP para CCN</vt:lpstr>
      <vt:lpstr>Mapeamento das operações básicas do SNMP para CCN</vt:lpstr>
      <vt:lpstr>Mapeamento das operações básicas do SNMP para CCN</vt:lpstr>
      <vt:lpstr>Mapeamento das operações básicas do SNMP para CCN</vt:lpstr>
      <vt:lpstr>Mapeamento das operações básicas do SNMP para CCN</vt:lpstr>
      <vt:lpstr>Mapeamento das operações básicas do SNMP para CCN</vt:lpstr>
      <vt:lpstr>Mapeamento das operações básicas do SNMP para CCN</vt:lpstr>
      <vt:lpstr>Mapeamento das operações básicas do SNMP para CCN</vt:lpstr>
      <vt:lpstr>Mapeamento das operações básicas do SNMP para CCN</vt:lpstr>
      <vt:lpstr>Mapeamento das operações básicas do SNMP para CCN</vt:lpstr>
      <vt:lpstr>Mapeamento das operações básicas do SNMP para CCN</vt:lpstr>
      <vt:lpstr>Mapeamento da operação "TRAP" do SNMP para CCN</vt:lpstr>
      <vt:lpstr>Mapeamento da operação "TRAP" do SNMP para CCN</vt:lpstr>
      <vt:lpstr>Mapeamento da operação "TRAP" do SNMP para CCN</vt:lpstr>
      <vt:lpstr>Mapeamento da operação "TRAP" do SNMP para CCN</vt:lpstr>
      <vt:lpstr>Mapeamento da operação "TRAP" do SNMP para CCN</vt:lpstr>
      <vt:lpstr>Mapeamento da operação "TRAP" do SNMP para CCN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2014-04-19T18:09:18Z</dcterms:created>
  <dcterms:modified xsi:type="dcterms:W3CDTF">2017-04-12T23:03:50Z</dcterms:modified>
</cp:coreProperties>
</file>